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8288000" cy="10287000"/>
  <p:notesSz cx="6858000" cy="9144000"/>
  <p:embeddedFontLst>
    <p:embeddedFont>
      <p:font typeface="Arimo Bold" charset="0"/>
      <p:regular r:id="rId18"/>
    </p:embeddedFont>
    <p:embeddedFont>
      <p:font typeface="Arimo" charset="0"/>
      <p:regular r:id="rId19"/>
    </p:embeddedFont>
    <p:embeddedFont>
      <p:font typeface="Times Neue Roman Bold" charset="-94"/>
      <p:regular r:id="rId20"/>
    </p:embeddedFont>
    <p:embeddedFont>
      <p:font typeface="Calibri" pitchFamily="34" charset="0"/>
      <p:regular r:id="rId21"/>
      <p:bold r:id="rId22"/>
      <p:italic r:id="rId23"/>
      <p:boldItalic r:id="rId24"/>
    </p:embeddedFont>
    <p:embeddedFont>
      <p:font typeface="Times Neue Roman"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673820" y="498903"/>
            <a:ext cx="7743426" cy="6096188"/>
          </a:xfrm>
          <a:prstGeom prst="rect">
            <a:avLst/>
          </a:prstGeom>
        </p:spPr>
      </p:pic>
      <p:grpSp>
        <p:nvGrpSpPr>
          <p:cNvPr id="3" name="Group 3"/>
          <p:cNvGrpSpPr>
            <a:grpSpLocks noChangeAspect="1"/>
          </p:cNvGrpSpPr>
          <p:nvPr/>
        </p:nvGrpSpPr>
        <p:grpSpPr>
          <a:xfrm>
            <a:off x="12417246" y="257411"/>
            <a:ext cx="5657873" cy="565785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TextBox 5"/>
          <p:cNvSpPr txBox="1"/>
          <p:nvPr/>
        </p:nvSpPr>
        <p:spPr>
          <a:xfrm>
            <a:off x="4812490" y="7357745"/>
            <a:ext cx="8361584" cy="1900555"/>
          </a:xfrm>
          <a:prstGeom prst="rect">
            <a:avLst/>
          </a:prstGeom>
        </p:spPr>
        <p:txBody>
          <a:bodyPr lIns="0" tIns="0" rIns="0" bIns="0" rtlCol="0" anchor="t">
            <a:spAutoFit/>
          </a:bodyPr>
          <a:lstStyle/>
          <a:p>
            <a:pPr algn="just">
              <a:lnSpc>
                <a:spcPts val="3739"/>
              </a:lnSpc>
            </a:pPr>
            <a:r>
              <a:rPr lang="en-US" sz="3400">
                <a:solidFill>
                  <a:srgbClr val="000000"/>
                </a:solidFill>
                <a:latin typeface="Arimo"/>
              </a:rPr>
              <a:t>YKS:Yüksek Öğretim Kurumları Sınavı</a:t>
            </a:r>
          </a:p>
          <a:p>
            <a:pPr algn="just">
              <a:lnSpc>
                <a:spcPts val="3739"/>
              </a:lnSpc>
            </a:pPr>
            <a:r>
              <a:rPr lang="en-US" sz="3399">
                <a:solidFill>
                  <a:srgbClr val="000000"/>
                </a:solidFill>
                <a:latin typeface="Arimo"/>
              </a:rPr>
              <a:t>TYT: Temel Yeterlilik Testi</a:t>
            </a:r>
          </a:p>
          <a:p>
            <a:pPr algn="just">
              <a:lnSpc>
                <a:spcPts val="3739"/>
              </a:lnSpc>
            </a:pPr>
            <a:r>
              <a:rPr lang="en-US" sz="3399">
                <a:solidFill>
                  <a:srgbClr val="000000"/>
                </a:solidFill>
                <a:latin typeface="Arimo"/>
              </a:rPr>
              <a:t>AYT: Alan Yeterlilik Testi</a:t>
            </a:r>
          </a:p>
          <a:p>
            <a:pPr algn="just">
              <a:lnSpc>
                <a:spcPts val="3740"/>
              </a:lnSpc>
            </a:pPr>
            <a:r>
              <a:rPr lang="en-US" sz="3399">
                <a:solidFill>
                  <a:srgbClr val="000000"/>
                </a:solidFill>
                <a:latin typeface="Arimo"/>
              </a:rPr>
              <a:t>YDT: Yabancı Dil Testi</a:t>
            </a:r>
          </a:p>
        </p:txBody>
      </p:sp>
      <p:pic>
        <p:nvPicPr>
          <p:cNvPr id="6" name="Picture 6"/>
          <p:cNvPicPr>
            <a:picLocks noChangeAspect="1"/>
          </p:cNvPicPr>
          <p:nvPr/>
        </p:nvPicPr>
        <p:blipFill>
          <a:blip r:embed="rId4"/>
          <a:srcRect/>
          <a:stretch>
            <a:fillRect/>
          </a:stretch>
        </p:blipFill>
        <p:spPr>
          <a:xfrm>
            <a:off x="-884237" y="5915261"/>
            <a:ext cx="4420195" cy="4114800"/>
          </a:xfrm>
          <a:prstGeom prst="rect">
            <a:avLst/>
          </a:prstGeom>
        </p:spPr>
      </p:pic>
      <p:pic>
        <p:nvPicPr>
          <p:cNvPr id="7" name="Picture 7"/>
          <p:cNvPicPr>
            <a:picLocks noChangeAspect="1"/>
          </p:cNvPicPr>
          <p:nvPr/>
        </p:nvPicPr>
        <p:blipFill>
          <a:blip r:embed="rId5"/>
          <a:srcRect/>
          <a:stretch>
            <a:fillRect/>
          </a:stretch>
        </p:blipFill>
        <p:spPr>
          <a:xfrm>
            <a:off x="15744305" y="6429383"/>
            <a:ext cx="2543695" cy="4114800"/>
          </a:xfrm>
          <a:prstGeom prst="rect">
            <a:avLst/>
          </a:prstGeom>
        </p:spPr>
      </p:pic>
      <p:pic>
        <p:nvPicPr>
          <p:cNvPr id="8" name="Picture 8"/>
          <p:cNvPicPr>
            <a:picLocks noChangeAspect="1"/>
          </p:cNvPicPr>
          <p:nvPr/>
        </p:nvPicPr>
        <p:blipFill>
          <a:blip r:embed="rId6"/>
          <a:srcRect/>
          <a:stretch>
            <a:fillRect/>
          </a:stretch>
        </p:blipFill>
        <p:spPr>
          <a:xfrm rot="1765041">
            <a:off x="-969621" y="-413464"/>
            <a:ext cx="4952166" cy="4114800"/>
          </a:xfrm>
          <a:prstGeom prst="rect">
            <a:avLst/>
          </a:prstGeom>
        </p:spPr>
      </p:pic>
      <p:sp>
        <p:nvSpPr>
          <p:cNvPr id="9" name="TextBox 9"/>
          <p:cNvSpPr txBox="1"/>
          <p:nvPr/>
        </p:nvSpPr>
        <p:spPr>
          <a:xfrm>
            <a:off x="8056433" y="1301353"/>
            <a:ext cx="887909"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Bold"/>
              </a:rPr>
              <a:t>YKS</a:t>
            </a:r>
          </a:p>
        </p:txBody>
      </p:sp>
      <p:sp>
        <p:nvSpPr>
          <p:cNvPr id="10" name="TextBox 10"/>
          <p:cNvSpPr txBox="1"/>
          <p:nvPr/>
        </p:nvSpPr>
        <p:spPr>
          <a:xfrm>
            <a:off x="5165550" y="5299311"/>
            <a:ext cx="1029766"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TYT</a:t>
            </a:r>
          </a:p>
        </p:txBody>
      </p:sp>
      <p:sp>
        <p:nvSpPr>
          <p:cNvPr id="11" name="TextBox 11"/>
          <p:cNvSpPr txBox="1"/>
          <p:nvPr/>
        </p:nvSpPr>
        <p:spPr>
          <a:xfrm>
            <a:off x="8097784" y="5256766"/>
            <a:ext cx="895498" cy="641985"/>
          </a:xfrm>
          <a:prstGeom prst="rect">
            <a:avLst/>
          </a:prstGeom>
        </p:spPr>
        <p:txBody>
          <a:bodyPr lIns="0" tIns="0" rIns="0" bIns="0" rtlCol="0" anchor="t">
            <a:spAutoFit/>
          </a:bodyPr>
          <a:lstStyle/>
          <a:p>
            <a:pPr algn="ctr">
              <a:lnSpc>
                <a:spcPts val="5040"/>
              </a:lnSpc>
            </a:pPr>
            <a:r>
              <a:rPr lang="en-US" sz="3600">
                <a:solidFill>
                  <a:srgbClr val="000000"/>
                </a:solidFill>
                <a:latin typeface="Arimo"/>
              </a:rPr>
              <a:t>AYT</a:t>
            </a:r>
          </a:p>
        </p:txBody>
      </p:sp>
      <p:sp>
        <p:nvSpPr>
          <p:cNvPr id="12" name="TextBox 12"/>
          <p:cNvSpPr txBox="1"/>
          <p:nvPr/>
        </p:nvSpPr>
        <p:spPr>
          <a:xfrm>
            <a:off x="10911525" y="5315821"/>
            <a:ext cx="978962"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YDT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l="638" t="745" b="511"/>
          <a:stretch>
            <a:fillRect/>
          </a:stretch>
        </p:blipFill>
        <p:spPr>
          <a:xfrm>
            <a:off x="3759411" y="3164571"/>
            <a:ext cx="12033859" cy="5956047"/>
          </a:xfrm>
          <a:prstGeom prst="rect">
            <a:avLst/>
          </a:prstGeom>
        </p:spPr>
      </p:pic>
      <p:sp>
        <p:nvSpPr>
          <p:cNvPr id="5" name="TextBox 5"/>
          <p:cNvSpPr txBox="1"/>
          <p:nvPr/>
        </p:nvSpPr>
        <p:spPr>
          <a:xfrm>
            <a:off x="4222134" y="1536110"/>
            <a:ext cx="11571135" cy="62293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a:rPr>
              <a:t>PUAN TÜRLERİNE GÖRE TESTLERİN AĞIRLIKLARI</a:t>
            </a:r>
          </a:p>
        </p:txBody>
      </p:sp>
      <p:sp>
        <p:nvSpPr>
          <p:cNvPr id="6" name="TextBox 6"/>
          <p:cNvSpPr txBox="1"/>
          <p:nvPr/>
        </p:nvSpPr>
        <p:spPr>
          <a:xfrm>
            <a:off x="7217569" y="2259734"/>
            <a:ext cx="3852862" cy="721995"/>
          </a:xfrm>
          <a:prstGeom prst="rect">
            <a:avLst/>
          </a:prstGeom>
        </p:spPr>
        <p:txBody>
          <a:bodyPr lIns="0" tIns="0" rIns="0" bIns="0" rtlCol="0" anchor="t">
            <a:spAutoFit/>
          </a:bodyPr>
          <a:lstStyle/>
          <a:p>
            <a:pPr algn="ctr">
              <a:lnSpc>
                <a:spcPts val="5880"/>
              </a:lnSpc>
            </a:pPr>
            <a:r>
              <a:rPr lang="en-US" sz="4200">
                <a:solidFill>
                  <a:srgbClr val="000000"/>
                </a:solidFill>
                <a:latin typeface="Times Neue Roman Bold"/>
              </a:rPr>
              <a:t>Sözel Puanı İçin;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2"/>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3"/>
          <a:srcRect t="110" r="421" b="110"/>
          <a:stretch>
            <a:fillRect/>
          </a:stretch>
        </p:blipFill>
        <p:spPr>
          <a:xfrm>
            <a:off x="3873890" y="3081170"/>
            <a:ext cx="12172548" cy="6122848"/>
          </a:xfrm>
          <a:prstGeom prst="rect">
            <a:avLst/>
          </a:prstGeom>
        </p:spPr>
      </p:pic>
      <p:sp>
        <p:nvSpPr>
          <p:cNvPr id="5" name="TextBox 5"/>
          <p:cNvSpPr txBox="1"/>
          <p:nvPr/>
        </p:nvSpPr>
        <p:spPr>
          <a:xfrm>
            <a:off x="6892443" y="1222267"/>
            <a:ext cx="6806875" cy="721995"/>
          </a:xfrm>
          <a:prstGeom prst="rect">
            <a:avLst/>
          </a:prstGeom>
        </p:spPr>
        <p:txBody>
          <a:bodyPr lIns="0" tIns="0" rIns="0" bIns="0" rtlCol="0" anchor="t">
            <a:spAutoFit/>
          </a:bodyPr>
          <a:lstStyle/>
          <a:p>
            <a:pPr algn="ctr">
              <a:lnSpc>
                <a:spcPts val="5880"/>
              </a:lnSpc>
            </a:pPr>
            <a:r>
              <a:rPr lang="en-US" sz="4200">
                <a:solidFill>
                  <a:srgbClr val="000000"/>
                </a:solidFill>
                <a:latin typeface="Times Neue Roman Bold"/>
              </a:rPr>
              <a:t>Sayısal Puanı İçin;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r="864"/>
          <a:stretch>
            <a:fillRect/>
          </a:stretch>
        </p:blipFill>
        <p:spPr>
          <a:xfrm>
            <a:off x="4028150" y="2400975"/>
            <a:ext cx="11830193" cy="5949129"/>
          </a:xfrm>
          <a:prstGeom prst="rect">
            <a:avLst/>
          </a:prstGeom>
        </p:spPr>
      </p:pic>
      <p:sp>
        <p:nvSpPr>
          <p:cNvPr id="5" name="TextBox 5"/>
          <p:cNvSpPr txBox="1"/>
          <p:nvPr/>
        </p:nvSpPr>
        <p:spPr>
          <a:xfrm>
            <a:off x="6903134" y="522922"/>
            <a:ext cx="6080224" cy="821055"/>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Times Neue Roman Bold"/>
              </a:rPr>
              <a:t>Eşit</a:t>
            </a:r>
            <a:r>
              <a:rPr lang="en-US" sz="4800" dirty="0">
                <a:solidFill>
                  <a:srgbClr val="000000"/>
                </a:solidFill>
                <a:latin typeface="Times Neue Roman Bold"/>
              </a:rPr>
              <a:t> </a:t>
            </a:r>
            <a:r>
              <a:rPr lang="en-US" sz="4800" dirty="0" err="1">
                <a:solidFill>
                  <a:srgbClr val="000000"/>
                </a:solidFill>
                <a:latin typeface="Times Neue Roman Bold"/>
              </a:rPr>
              <a:t>Ağırlık</a:t>
            </a:r>
            <a:r>
              <a:rPr lang="en-US" sz="4800" dirty="0">
                <a:solidFill>
                  <a:srgbClr val="000000"/>
                </a:solidFill>
                <a:latin typeface="Times Neue Roman Bold"/>
              </a:rPr>
              <a:t> </a:t>
            </a:r>
            <a:r>
              <a:rPr lang="en-US" sz="4800" dirty="0" err="1">
                <a:solidFill>
                  <a:srgbClr val="000000"/>
                </a:solidFill>
                <a:latin typeface="Times Neue Roman Bold"/>
              </a:rPr>
              <a:t>Puanı</a:t>
            </a:r>
            <a:r>
              <a:rPr lang="en-US" sz="4800" dirty="0">
                <a:solidFill>
                  <a:srgbClr val="000000"/>
                </a:solidFill>
                <a:latin typeface="Times Neue Roman Bold"/>
              </a:rPr>
              <a:t> </a:t>
            </a:r>
            <a:r>
              <a:rPr lang="en-US" sz="4800" dirty="0" err="1">
                <a:solidFill>
                  <a:srgbClr val="000000"/>
                </a:solidFill>
                <a:latin typeface="Times Neue Roman Bold"/>
              </a:rPr>
              <a:t>İçin</a:t>
            </a:r>
            <a:r>
              <a:rPr lang="en-US" sz="4800" dirty="0">
                <a:solidFill>
                  <a:srgbClr val="000000"/>
                </a:solidFill>
                <a:latin typeface="Times Neue Roman Bold"/>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t="2944" b="2944"/>
          <a:stretch>
            <a:fillRect/>
          </a:stretch>
        </p:blipFill>
        <p:spPr>
          <a:xfrm>
            <a:off x="2299010" y="1474760"/>
            <a:ext cx="13133033" cy="6570736"/>
          </a:xfrm>
          <a:prstGeom prst="rect">
            <a:avLst/>
          </a:prstGeom>
        </p:spPr>
      </p:pic>
      <p:sp>
        <p:nvSpPr>
          <p:cNvPr id="5" name="TextBox 5"/>
          <p:cNvSpPr txBox="1"/>
          <p:nvPr/>
        </p:nvSpPr>
        <p:spPr>
          <a:xfrm>
            <a:off x="2299010" y="8493760"/>
            <a:ext cx="13133033" cy="14719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Times Neue Roman"/>
              </a:rPr>
              <a:t>***Mühendislik programlarına yerleştirme işlemlerinde (Orman, Ziraat, Su Ürünleri Fakülteleri programları ile Ağaç İşleri Endüstri Mühendisliği programları hariç; Ziraat Fakültelerinin Gıda Mühendisliği programları dâhil)</a:t>
            </a:r>
          </a:p>
        </p:txBody>
      </p:sp>
      <p:pic>
        <p:nvPicPr>
          <p:cNvPr id="6" name="Picture 6"/>
          <p:cNvPicPr>
            <a:picLocks noChangeAspect="1"/>
          </p:cNvPicPr>
          <p:nvPr/>
        </p:nvPicPr>
        <p:blipFill>
          <a:blip r:embed="rId5"/>
          <a:srcRect/>
          <a:stretch>
            <a:fillRect/>
          </a:stretch>
        </p:blipFill>
        <p:spPr>
          <a:xfrm>
            <a:off x="16044656" y="2702728"/>
            <a:ext cx="1907771" cy="4114800"/>
          </a:xfrm>
          <a:prstGeom prst="rect">
            <a:avLst/>
          </a:prstGeom>
        </p:spPr>
      </p:pic>
      <p:sp>
        <p:nvSpPr>
          <p:cNvPr id="7" name="TextBox 7"/>
          <p:cNvSpPr txBox="1"/>
          <p:nvPr/>
        </p:nvSpPr>
        <p:spPr>
          <a:xfrm>
            <a:off x="6669509" y="405765"/>
            <a:ext cx="4948982"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Times Neue Roman Bold"/>
              </a:rPr>
              <a:t>Başarı Sıralama Şartı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266284" y="7175668"/>
            <a:ext cx="13339158" cy="1170940"/>
          </a:xfrm>
          <a:prstGeom prst="rect">
            <a:avLst/>
          </a:prstGeom>
        </p:spPr>
        <p:txBody>
          <a:bodyPr lIns="0" tIns="0" rIns="0" bIns="0" rtlCol="0" anchor="t">
            <a:spAutoFit/>
          </a:bodyPr>
          <a:lstStyle/>
          <a:p>
            <a:pPr algn="just">
              <a:lnSpc>
                <a:spcPts val="4759"/>
              </a:lnSpc>
            </a:pPr>
            <a:r>
              <a:rPr lang="en-US" sz="3400">
                <a:solidFill>
                  <a:srgbClr val="000000"/>
                </a:solidFill>
                <a:latin typeface="Times Neue Roman"/>
              </a:rPr>
              <a:t>Örneğin diploma notu 80 olan bir öğrenciyi ele alalım  OBP: 80*5 : 400     </a:t>
            </a:r>
          </a:p>
          <a:p>
            <a:pPr algn="just">
              <a:lnSpc>
                <a:spcPts val="4759"/>
              </a:lnSpc>
            </a:pPr>
            <a:r>
              <a:rPr lang="en-US" sz="3399">
                <a:solidFill>
                  <a:srgbClr val="000000"/>
                </a:solidFill>
                <a:latin typeface="Times Neue Roman"/>
              </a:rPr>
              <a:t>                                             Yerleştirme Puanı:   </a:t>
            </a:r>
            <a:r>
              <a:rPr lang="en-US" sz="3400">
                <a:solidFill>
                  <a:srgbClr val="000000"/>
                </a:solidFill>
                <a:latin typeface="Times Neue Roman"/>
              </a:rPr>
              <a:t>400*0,12: 48 </a:t>
            </a:r>
          </a:p>
        </p:txBody>
      </p:sp>
      <p:pic>
        <p:nvPicPr>
          <p:cNvPr id="3" name="Picture 3"/>
          <p:cNvPicPr>
            <a:picLocks noChangeAspect="1"/>
          </p:cNvPicPr>
          <p:nvPr/>
        </p:nvPicPr>
        <p:blipFill>
          <a:blip r:embed="rId3"/>
          <a:srcRect/>
          <a:stretch>
            <a:fillRect/>
          </a:stretch>
        </p:blipFill>
        <p:spPr>
          <a:xfrm>
            <a:off x="4947627" y="7885866"/>
            <a:ext cx="1689388" cy="460742"/>
          </a:xfrm>
          <a:prstGeom prst="rect">
            <a:avLst/>
          </a:prstGeom>
        </p:spPr>
      </p:pic>
      <p:sp>
        <p:nvSpPr>
          <p:cNvPr id="4" name="TextBox 4"/>
          <p:cNvSpPr txBox="1"/>
          <p:nvPr/>
        </p:nvSpPr>
        <p:spPr>
          <a:xfrm>
            <a:off x="1795964" y="1886138"/>
            <a:ext cx="13809479" cy="3347720"/>
          </a:xfrm>
          <a:prstGeom prst="rect">
            <a:avLst/>
          </a:prstGeom>
        </p:spPr>
        <p:txBody>
          <a:bodyPr lIns="0" tIns="0" rIns="0" bIns="0" rtlCol="0" anchor="t">
            <a:spAutoFit/>
          </a:bodyPr>
          <a:lstStyle/>
          <a:p>
            <a:pPr marL="690881" lvl="1" indent="-345440" algn="just">
              <a:lnSpc>
                <a:spcPts val="4480"/>
              </a:lnSpc>
              <a:buFont typeface="Arial"/>
              <a:buChar char="•"/>
            </a:pPr>
            <a:r>
              <a:rPr lang="en-US" sz="3200">
                <a:solidFill>
                  <a:srgbClr val="000000"/>
                </a:solidFill>
                <a:latin typeface="Times Neue Roman"/>
              </a:rPr>
              <a:t>Ortaöğretimde alınan 100 üzerinden diploma notu, 5 ile çarpılarak Ortaöğretim Başarı Puanına (OBP) dönüştürülecektir. Böylece, 50 olan en düşük diploma notu için OBP 250 olacak, en yüksek 100 olan diploma notu için de OBP 500 olacaktır.</a:t>
            </a:r>
          </a:p>
          <a:p>
            <a:pPr marL="690880" lvl="1" indent="-345440" algn="just">
              <a:lnSpc>
                <a:spcPts val="4480"/>
              </a:lnSpc>
              <a:buFont typeface="Arial"/>
              <a:buChar char="•"/>
            </a:pPr>
            <a:r>
              <a:rPr lang="en-US" sz="3200">
                <a:solidFill>
                  <a:srgbClr val="000000"/>
                </a:solidFill>
                <a:latin typeface="Times Neue Roman"/>
              </a:rPr>
              <a:t> Diploma notu bildirilmeyen adayların diploma notu ile 50’nin altında olan diploma notları, 50 olarak değerlendirmeye alınacaktır. </a:t>
            </a:r>
          </a:p>
        </p:txBody>
      </p:sp>
      <p:pic>
        <p:nvPicPr>
          <p:cNvPr id="5" name="Picture 5"/>
          <p:cNvPicPr>
            <a:picLocks noChangeAspect="1"/>
          </p:cNvPicPr>
          <p:nvPr/>
        </p:nvPicPr>
        <p:blipFill>
          <a:blip r:embed="rId4"/>
          <a:srcRect/>
          <a:stretch>
            <a:fillRect/>
          </a:stretch>
        </p:blipFill>
        <p:spPr>
          <a:xfrm>
            <a:off x="0" y="7789713"/>
            <a:ext cx="3291840" cy="4114800"/>
          </a:xfrm>
          <a:prstGeom prst="rect">
            <a:avLst/>
          </a:prstGeom>
        </p:spPr>
      </p:pic>
      <p:sp>
        <p:nvSpPr>
          <p:cNvPr id="6" name="TextBox 6"/>
          <p:cNvSpPr txBox="1"/>
          <p:nvPr/>
        </p:nvSpPr>
        <p:spPr>
          <a:xfrm>
            <a:off x="1795964" y="5666376"/>
            <a:ext cx="13809479" cy="1099820"/>
          </a:xfrm>
          <a:prstGeom prst="rect">
            <a:avLst/>
          </a:prstGeom>
        </p:spPr>
        <p:txBody>
          <a:bodyPr lIns="0" tIns="0" rIns="0" bIns="0" rtlCol="0" anchor="t">
            <a:spAutoFit/>
          </a:bodyPr>
          <a:lstStyle/>
          <a:p>
            <a:pPr marL="690880" lvl="1" indent="-345440" algn="just">
              <a:lnSpc>
                <a:spcPts val="4480"/>
              </a:lnSpc>
              <a:buFont typeface="Arial"/>
              <a:buChar char="•"/>
            </a:pPr>
            <a:r>
              <a:rPr lang="en-US" sz="3200">
                <a:solidFill>
                  <a:srgbClr val="000000"/>
                </a:solidFill>
                <a:latin typeface="Times Neue Roman"/>
              </a:rPr>
              <a:t>Her aday için hesaplanmış olan OBP; 0,12 katsayısı ile çarpılarak sınav puanlarına eklenecek ve böylece adayların yerleştirme puanları hesaplanacaktır. </a:t>
            </a:r>
          </a:p>
        </p:txBody>
      </p:sp>
      <p:pic>
        <p:nvPicPr>
          <p:cNvPr id="7" name="Picture 7"/>
          <p:cNvPicPr>
            <a:picLocks noChangeAspect="1"/>
          </p:cNvPicPr>
          <p:nvPr/>
        </p:nvPicPr>
        <p:blipFill>
          <a:blip r:embed="rId5"/>
          <a:srcRect/>
          <a:stretch>
            <a:fillRect/>
          </a:stretch>
        </p:blipFill>
        <p:spPr>
          <a:xfrm>
            <a:off x="10972800" y="8026030"/>
            <a:ext cx="7315200" cy="2260970"/>
          </a:xfrm>
          <a:prstGeom prst="rect">
            <a:avLst/>
          </a:prstGeom>
        </p:spPr>
      </p:pic>
      <p:sp>
        <p:nvSpPr>
          <p:cNvPr id="8" name="TextBox 8"/>
          <p:cNvSpPr txBox="1"/>
          <p:nvPr/>
        </p:nvSpPr>
        <p:spPr>
          <a:xfrm>
            <a:off x="2545732" y="457835"/>
            <a:ext cx="14349885" cy="537845"/>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Times Neue Roman Bold"/>
              </a:rPr>
              <a:t>ORTAÖĞRETİM BAŞARI PUANI (OBP) NASIL HESAPLANACAKTIR?</a:t>
            </a:r>
            <a:r>
              <a:rPr lang="en-US" sz="3200">
                <a:solidFill>
                  <a:srgbClr val="000000"/>
                </a:solidFill>
                <a:latin typeface="Times Neue Roman"/>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265294">
            <a:off x="14715610" y="294425"/>
            <a:ext cx="7144780" cy="7040856"/>
          </a:xfrm>
          <a:prstGeom prst="rect">
            <a:avLst/>
          </a:prstGeom>
        </p:spPr>
      </p:pic>
      <p:pic>
        <p:nvPicPr>
          <p:cNvPr id="3" name="Picture 3"/>
          <p:cNvPicPr>
            <a:picLocks noChangeAspect="1"/>
          </p:cNvPicPr>
          <p:nvPr/>
        </p:nvPicPr>
        <p:blipFill>
          <a:blip r:embed="rId3"/>
          <a:srcRect/>
          <a:stretch>
            <a:fillRect/>
          </a:stretch>
        </p:blipFill>
        <p:spPr>
          <a:xfrm>
            <a:off x="183730" y="107295"/>
            <a:ext cx="2850821" cy="2356526"/>
          </a:xfrm>
          <a:prstGeom prst="rect">
            <a:avLst/>
          </a:prstGeom>
        </p:spPr>
      </p:pic>
      <p:sp>
        <p:nvSpPr>
          <p:cNvPr id="4" name="TextBox 4"/>
          <p:cNvSpPr txBox="1"/>
          <p:nvPr/>
        </p:nvSpPr>
        <p:spPr>
          <a:xfrm>
            <a:off x="1291053" y="3793049"/>
            <a:ext cx="11110332" cy="35712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Times Neue Roman"/>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a:t>
            </a:r>
          </a:p>
        </p:txBody>
      </p:sp>
      <p:pic>
        <p:nvPicPr>
          <p:cNvPr id="5" name="Picture 5"/>
          <p:cNvPicPr>
            <a:picLocks noChangeAspect="1"/>
          </p:cNvPicPr>
          <p:nvPr/>
        </p:nvPicPr>
        <p:blipFill>
          <a:blip r:embed="rId4"/>
          <a:srcRect/>
          <a:stretch>
            <a:fillRect/>
          </a:stretch>
        </p:blipFill>
        <p:spPr>
          <a:xfrm>
            <a:off x="14096040" y="406420"/>
            <a:ext cx="3995097" cy="4114800"/>
          </a:xfrm>
          <a:prstGeom prst="rect">
            <a:avLst/>
          </a:prstGeom>
        </p:spPr>
      </p:pic>
      <p:pic>
        <p:nvPicPr>
          <p:cNvPr id="6" name="Picture 6"/>
          <p:cNvPicPr>
            <a:picLocks noChangeAspect="1"/>
          </p:cNvPicPr>
          <p:nvPr/>
        </p:nvPicPr>
        <p:blipFill>
          <a:blip r:embed="rId5"/>
          <a:srcRect/>
          <a:stretch>
            <a:fillRect/>
          </a:stretch>
        </p:blipFill>
        <p:spPr>
          <a:xfrm>
            <a:off x="10823137" y="5825452"/>
            <a:ext cx="5097162" cy="4114800"/>
          </a:xfrm>
          <a:prstGeom prst="rect">
            <a:avLst/>
          </a:prstGeom>
        </p:spPr>
      </p:pic>
      <p:sp>
        <p:nvSpPr>
          <p:cNvPr id="7" name="TextBox 7"/>
          <p:cNvSpPr txBox="1"/>
          <p:nvPr/>
        </p:nvSpPr>
        <p:spPr>
          <a:xfrm>
            <a:off x="3471623" y="1371112"/>
            <a:ext cx="7580561" cy="5708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OKUL BİRİNCİLERİNİN DİKKATİNE</a:t>
            </a:r>
          </a:p>
        </p:txBody>
      </p:sp>
      <p:sp>
        <p:nvSpPr>
          <p:cNvPr id="8" name="TextBox 8"/>
          <p:cNvSpPr txBox="1"/>
          <p:nvPr/>
        </p:nvSpPr>
        <p:spPr>
          <a:xfrm>
            <a:off x="1338651" y="2406670"/>
            <a:ext cx="11015136" cy="11709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Times Neue Roman"/>
              </a:rPr>
              <a:t>Adaylar, okul birinciliği kontenjanından yalnızca mezun oldukları yıl yararlanabilirler.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53336" y="6158235"/>
            <a:ext cx="15294481" cy="17710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Times Neue Roman"/>
              </a:rPr>
              <a:t>Merkezî yerleştirme ile bir yükseköğretim programına kesin kayıt hakkı kazanmış adaylar da isterlerse özel yetenek sınavıyla öğrenci alan yükseköğretim programlarına başvurabilirler.</a:t>
            </a:r>
          </a:p>
        </p:txBody>
      </p:sp>
      <p:sp>
        <p:nvSpPr>
          <p:cNvPr id="3" name="TextBox 3"/>
          <p:cNvSpPr txBox="1"/>
          <p:nvPr/>
        </p:nvSpPr>
        <p:spPr>
          <a:xfrm>
            <a:off x="1527619" y="1553210"/>
            <a:ext cx="15232761" cy="302577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Bold"/>
              </a:rPr>
              <a:t>ÖZEL YETENEK SINAVI İLE SEÇME YÖNTEMİ </a:t>
            </a:r>
          </a:p>
          <a:p>
            <a:pPr algn="ctr">
              <a:lnSpc>
                <a:spcPts val="4759"/>
              </a:lnSpc>
              <a:spcBef>
                <a:spcPct val="0"/>
              </a:spcBef>
            </a:pPr>
            <a:endParaRPr lang="en-US" sz="3600">
              <a:solidFill>
                <a:srgbClr val="000000"/>
              </a:solidFill>
              <a:latin typeface="Times Neue Roman Bold"/>
            </a:endParaRPr>
          </a:p>
          <a:p>
            <a:pPr algn="just">
              <a:lnSpc>
                <a:spcPts val="4759"/>
              </a:lnSpc>
              <a:spcBef>
                <a:spcPct val="0"/>
              </a:spcBef>
            </a:pPr>
            <a:r>
              <a:rPr lang="en-US" sz="3399">
                <a:solidFill>
                  <a:srgbClr val="000000"/>
                </a:solidFill>
                <a:latin typeface="Times Neue Roman"/>
              </a:rPr>
              <a:t>Özel yetenek gerektiren programların sınavları ile seçme ve yerleştirme işlemleri yükseköğretim kurumlarınca yapılmaktadır. Özel yetenek gerektiren programlara başvurular doğrudan programın bağlı bulunduğu yükseköğretim kurumuna yapılır.</a:t>
            </a:r>
          </a:p>
        </p:txBody>
      </p:sp>
      <p:pic>
        <p:nvPicPr>
          <p:cNvPr id="4" name="Picture 4"/>
          <p:cNvPicPr>
            <a:picLocks noChangeAspect="1"/>
          </p:cNvPicPr>
          <p:nvPr/>
        </p:nvPicPr>
        <p:blipFill>
          <a:blip r:embed="rId3"/>
          <a:srcRect/>
          <a:stretch>
            <a:fillRect/>
          </a:stretch>
        </p:blipFill>
        <p:spPr>
          <a:xfrm>
            <a:off x="-1260316" y="1396730"/>
            <a:ext cx="3274912" cy="4114800"/>
          </a:xfrm>
          <a:prstGeom prst="rect">
            <a:avLst/>
          </a:prstGeom>
        </p:spPr>
      </p:pic>
      <p:pic>
        <p:nvPicPr>
          <p:cNvPr id="5" name="Picture 5"/>
          <p:cNvPicPr>
            <a:picLocks noChangeAspect="1"/>
          </p:cNvPicPr>
          <p:nvPr/>
        </p:nvPicPr>
        <p:blipFill>
          <a:blip r:embed="rId4"/>
          <a:srcRect/>
          <a:stretch>
            <a:fillRect/>
          </a:stretch>
        </p:blipFill>
        <p:spPr>
          <a:xfrm>
            <a:off x="-1260316" y="7072317"/>
            <a:ext cx="5018049" cy="4114800"/>
          </a:xfrm>
          <a:prstGeom prst="rect">
            <a:avLst/>
          </a:prstGeom>
        </p:spPr>
      </p:pic>
      <p:pic>
        <p:nvPicPr>
          <p:cNvPr id="6" name="Picture 6"/>
          <p:cNvPicPr>
            <a:picLocks noChangeAspect="1"/>
          </p:cNvPicPr>
          <p:nvPr/>
        </p:nvPicPr>
        <p:blipFill>
          <a:blip r:embed="rId5"/>
          <a:srcRect/>
          <a:stretch>
            <a:fillRect/>
          </a:stretch>
        </p:blipFill>
        <p:spPr>
          <a:xfrm>
            <a:off x="14790416" y="7483803"/>
            <a:ext cx="4114800" cy="4114800"/>
          </a:xfrm>
          <a:prstGeom prst="rect">
            <a:avLst/>
          </a:prstGeom>
        </p:spPr>
      </p:pic>
      <p:pic>
        <p:nvPicPr>
          <p:cNvPr id="7" name="Picture 7"/>
          <p:cNvPicPr>
            <a:picLocks noChangeAspect="1"/>
          </p:cNvPicPr>
          <p:nvPr/>
        </p:nvPicPr>
        <p:blipFill>
          <a:blip r:embed="rId6"/>
          <a:srcRect/>
          <a:stretch>
            <a:fillRect/>
          </a:stretch>
        </p:blipFill>
        <p:spPr>
          <a:xfrm rot="-1272736">
            <a:off x="15132289" y="26986"/>
            <a:ext cx="4254023" cy="4114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44000" y="1310771"/>
            <a:ext cx="7982637" cy="6571615"/>
          </a:xfrm>
          <a:prstGeom prst="rect">
            <a:avLst/>
          </a:prstGeom>
        </p:spPr>
        <p:txBody>
          <a:bodyPr lIns="0" tIns="0" rIns="0" bIns="0" rtlCol="0" anchor="t">
            <a:spAutoFit/>
          </a:bodyPr>
          <a:lstStyle/>
          <a:p>
            <a:pPr algn="ctr">
              <a:lnSpc>
                <a:spcPts val="4759"/>
              </a:lnSpc>
            </a:pPr>
            <a:r>
              <a:rPr lang="en-US" sz="3400">
                <a:solidFill>
                  <a:srgbClr val="000000"/>
                </a:solidFill>
                <a:latin typeface="Times Neue Roman Bold"/>
              </a:rPr>
              <a:t>BİRİNCİ OTURUM TYT </a:t>
            </a:r>
          </a:p>
          <a:p>
            <a:pPr algn="just">
              <a:lnSpc>
                <a:spcPts val="4759"/>
              </a:lnSpc>
            </a:pPr>
            <a:endParaRPr lang="en-US" sz="3400">
              <a:solidFill>
                <a:srgbClr val="000000"/>
              </a:solidFill>
              <a:latin typeface="Times Neue Roman Bold"/>
            </a:endParaRPr>
          </a:p>
          <a:p>
            <a:pPr algn="just">
              <a:lnSpc>
                <a:spcPts val="4759"/>
              </a:lnSpc>
            </a:pPr>
            <a:r>
              <a:rPr lang="en-US" sz="3399">
                <a:solidFill>
                  <a:srgbClr val="000000"/>
                </a:solidFill>
                <a:latin typeface="Arimo"/>
              </a:rPr>
              <a:t>TÜRKÇE</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TEMEL MATEMATİK</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SOSYAL BİLGİLER:</a:t>
            </a: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FEN BİLİMLERİ</a:t>
            </a:r>
          </a:p>
        </p:txBody>
      </p:sp>
      <p:pic>
        <p:nvPicPr>
          <p:cNvPr id="3" name="Picture 3"/>
          <p:cNvPicPr>
            <a:picLocks noChangeAspect="1"/>
          </p:cNvPicPr>
          <p:nvPr/>
        </p:nvPicPr>
        <p:blipFill>
          <a:blip r:embed="rId3"/>
          <a:srcRect/>
          <a:stretch>
            <a:fillRect/>
          </a:stretch>
        </p:blipFill>
        <p:spPr>
          <a:xfrm>
            <a:off x="11338018" y="2663162"/>
            <a:ext cx="1034073" cy="282020"/>
          </a:xfrm>
          <a:prstGeom prst="rect">
            <a:avLst/>
          </a:prstGeom>
        </p:spPr>
      </p:pic>
      <p:pic>
        <p:nvPicPr>
          <p:cNvPr id="4" name="Picture 4"/>
          <p:cNvPicPr>
            <a:picLocks noChangeAspect="1"/>
          </p:cNvPicPr>
          <p:nvPr/>
        </p:nvPicPr>
        <p:blipFill>
          <a:blip r:embed="rId3"/>
          <a:srcRect/>
          <a:stretch>
            <a:fillRect/>
          </a:stretch>
        </p:blipFill>
        <p:spPr>
          <a:xfrm>
            <a:off x="13622752" y="3893951"/>
            <a:ext cx="1175028" cy="320462"/>
          </a:xfrm>
          <a:prstGeom prst="rect">
            <a:avLst/>
          </a:prstGeom>
        </p:spPr>
      </p:pic>
      <p:pic>
        <p:nvPicPr>
          <p:cNvPr id="5" name="Picture 5"/>
          <p:cNvPicPr>
            <a:picLocks noChangeAspect="1"/>
          </p:cNvPicPr>
          <p:nvPr/>
        </p:nvPicPr>
        <p:blipFill>
          <a:blip r:embed="rId3"/>
          <a:srcRect/>
          <a:stretch>
            <a:fillRect/>
          </a:stretch>
        </p:blipFill>
        <p:spPr>
          <a:xfrm>
            <a:off x="12692832" y="7568668"/>
            <a:ext cx="1150299" cy="313718"/>
          </a:xfrm>
          <a:prstGeom prst="rect">
            <a:avLst/>
          </a:prstGeom>
        </p:spPr>
      </p:pic>
      <p:pic>
        <p:nvPicPr>
          <p:cNvPr id="6" name="Picture 6"/>
          <p:cNvPicPr>
            <a:picLocks noChangeAspect="1"/>
          </p:cNvPicPr>
          <p:nvPr/>
        </p:nvPicPr>
        <p:blipFill>
          <a:blip r:embed="rId3"/>
          <a:srcRect/>
          <a:stretch>
            <a:fillRect/>
          </a:stretch>
        </p:blipFill>
        <p:spPr>
          <a:xfrm>
            <a:off x="13622752" y="5143500"/>
            <a:ext cx="1175028" cy="320462"/>
          </a:xfrm>
          <a:prstGeom prst="rect">
            <a:avLst/>
          </a:prstGeom>
        </p:spPr>
      </p:pic>
      <p:pic>
        <p:nvPicPr>
          <p:cNvPr id="7" name="Picture 7"/>
          <p:cNvPicPr>
            <a:picLocks noChangeAspect="1"/>
          </p:cNvPicPr>
          <p:nvPr/>
        </p:nvPicPr>
        <p:blipFill>
          <a:blip r:embed="rId4"/>
          <a:srcRect/>
          <a:stretch>
            <a:fillRect/>
          </a:stretch>
        </p:blipFill>
        <p:spPr>
          <a:xfrm>
            <a:off x="1028700" y="892250"/>
            <a:ext cx="3989700" cy="5262195"/>
          </a:xfrm>
          <a:prstGeom prst="rect">
            <a:avLst/>
          </a:prstGeom>
        </p:spPr>
      </p:pic>
      <p:pic>
        <p:nvPicPr>
          <p:cNvPr id="8" name="Picture 8"/>
          <p:cNvPicPr>
            <a:picLocks noChangeAspect="1"/>
          </p:cNvPicPr>
          <p:nvPr/>
        </p:nvPicPr>
        <p:blipFill>
          <a:blip r:embed="rId5"/>
          <a:srcRect/>
          <a:stretch>
            <a:fillRect/>
          </a:stretch>
        </p:blipFill>
        <p:spPr>
          <a:xfrm>
            <a:off x="8422249" y="658255"/>
            <a:ext cx="9635193" cy="9127155"/>
          </a:xfrm>
          <a:prstGeom prst="rect">
            <a:avLst/>
          </a:prstGeom>
        </p:spPr>
      </p:pic>
      <p:sp>
        <p:nvSpPr>
          <p:cNvPr id="9" name="TextBox 9"/>
          <p:cNvSpPr txBox="1"/>
          <p:nvPr/>
        </p:nvSpPr>
        <p:spPr>
          <a:xfrm>
            <a:off x="14797780" y="5057775"/>
            <a:ext cx="2868262" cy="2399665"/>
          </a:xfrm>
          <a:prstGeom prst="rect">
            <a:avLst/>
          </a:prstGeom>
        </p:spPr>
        <p:txBody>
          <a:bodyPr lIns="0" tIns="0" rIns="0" bIns="0" rtlCol="0" anchor="t">
            <a:spAutoFit/>
          </a:bodyPr>
          <a:lstStyle/>
          <a:p>
            <a:pPr algn="just">
              <a:lnSpc>
                <a:spcPts val="4759"/>
              </a:lnSpc>
            </a:pPr>
            <a:r>
              <a:rPr lang="en-US" sz="3400">
                <a:solidFill>
                  <a:srgbClr val="000000"/>
                </a:solidFill>
                <a:latin typeface="Arimo"/>
              </a:rPr>
              <a:t>Tarih :5 </a:t>
            </a:r>
          </a:p>
          <a:p>
            <a:pPr algn="just">
              <a:lnSpc>
                <a:spcPts val="4759"/>
              </a:lnSpc>
            </a:pPr>
            <a:r>
              <a:rPr lang="en-US" sz="3399">
                <a:solidFill>
                  <a:srgbClr val="000000"/>
                </a:solidFill>
                <a:latin typeface="Arimo"/>
              </a:rPr>
              <a:t>Coğrafya :5</a:t>
            </a:r>
          </a:p>
          <a:p>
            <a:pPr algn="just">
              <a:lnSpc>
                <a:spcPts val="4759"/>
              </a:lnSpc>
            </a:pPr>
            <a:r>
              <a:rPr lang="en-US" sz="3399">
                <a:solidFill>
                  <a:srgbClr val="000000"/>
                </a:solidFill>
                <a:latin typeface="Arimo"/>
              </a:rPr>
              <a:t>Din Kültürü:5 </a:t>
            </a:r>
          </a:p>
          <a:p>
            <a:pPr algn="just">
              <a:lnSpc>
                <a:spcPts val="4759"/>
              </a:lnSpc>
            </a:pPr>
            <a:r>
              <a:rPr lang="en-US" sz="3399">
                <a:solidFill>
                  <a:srgbClr val="000000"/>
                </a:solidFill>
                <a:latin typeface="Arimo"/>
              </a:rPr>
              <a:t>Felsefe:5</a:t>
            </a:r>
          </a:p>
        </p:txBody>
      </p:sp>
      <p:grpSp>
        <p:nvGrpSpPr>
          <p:cNvPr id="10" name="Group 10"/>
          <p:cNvGrpSpPr/>
          <p:nvPr/>
        </p:nvGrpSpPr>
        <p:grpSpPr>
          <a:xfrm>
            <a:off x="2410005" y="7676646"/>
            <a:ext cx="4008163" cy="205740"/>
            <a:chOff x="0" y="0"/>
            <a:chExt cx="8783320" cy="450850"/>
          </a:xfrm>
        </p:grpSpPr>
        <p:sp>
          <p:nvSpPr>
            <p:cNvPr id="11" name="Freeform 11"/>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grpSp>
        <p:nvGrpSpPr>
          <p:cNvPr id="12" name="Group 12"/>
          <p:cNvGrpSpPr/>
          <p:nvPr/>
        </p:nvGrpSpPr>
        <p:grpSpPr>
          <a:xfrm>
            <a:off x="2410005" y="8915082"/>
            <a:ext cx="3711262" cy="190500"/>
            <a:chOff x="0" y="0"/>
            <a:chExt cx="8783320" cy="450850"/>
          </a:xfrm>
        </p:grpSpPr>
        <p:sp>
          <p:nvSpPr>
            <p:cNvPr id="13" name="Freeform 13"/>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sp>
        <p:nvSpPr>
          <p:cNvPr id="14" name="TextBox 14"/>
          <p:cNvSpPr txBox="1"/>
          <p:nvPr/>
        </p:nvSpPr>
        <p:spPr>
          <a:xfrm>
            <a:off x="14797780" y="3614973"/>
            <a:ext cx="1874612"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5" name="TextBox 15"/>
          <p:cNvSpPr txBox="1"/>
          <p:nvPr/>
        </p:nvSpPr>
        <p:spPr>
          <a:xfrm>
            <a:off x="12692832" y="2345742"/>
            <a:ext cx="1845387"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6" name="TextBox 16"/>
          <p:cNvSpPr txBox="1"/>
          <p:nvPr/>
        </p:nvSpPr>
        <p:spPr>
          <a:xfrm>
            <a:off x="14001064" y="7458710"/>
            <a:ext cx="2230847" cy="1799590"/>
          </a:xfrm>
          <a:prstGeom prst="rect">
            <a:avLst/>
          </a:prstGeom>
        </p:spPr>
        <p:txBody>
          <a:bodyPr lIns="0" tIns="0" rIns="0" bIns="0" rtlCol="0" anchor="t">
            <a:spAutoFit/>
          </a:bodyPr>
          <a:lstStyle/>
          <a:p>
            <a:pPr algn="just">
              <a:lnSpc>
                <a:spcPts val="4759"/>
              </a:lnSpc>
            </a:pPr>
            <a:r>
              <a:rPr lang="en-US" sz="3400">
                <a:solidFill>
                  <a:srgbClr val="000000"/>
                </a:solidFill>
                <a:latin typeface="Arimo"/>
              </a:rPr>
              <a:t>Fizik:7</a:t>
            </a:r>
          </a:p>
          <a:p>
            <a:pPr algn="just">
              <a:lnSpc>
                <a:spcPts val="4759"/>
              </a:lnSpc>
            </a:pPr>
            <a:r>
              <a:rPr lang="en-US" sz="3399">
                <a:solidFill>
                  <a:srgbClr val="000000"/>
                </a:solidFill>
                <a:latin typeface="Arimo"/>
              </a:rPr>
              <a:t>Kimya:7</a:t>
            </a:r>
          </a:p>
          <a:p>
            <a:pPr algn="just">
              <a:lnSpc>
                <a:spcPts val="4759"/>
              </a:lnSpc>
            </a:pPr>
            <a:r>
              <a:rPr lang="en-US" sz="3399">
                <a:solidFill>
                  <a:srgbClr val="000000"/>
                </a:solidFill>
                <a:latin typeface="Arimo"/>
              </a:rPr>
              <a:t>Biyoloji:6</a:t>
            </a:r>
          </a:p>
        </p:txBody>
      </p:sp>
      <p:sp>
        <p:nvSpPr>
          <p:cNvPr id="17" name="TextBox 17"/>
          <p:cNvSpPr txBox="1"/>
          <p:nvPr/>
        </p:nvSpPr>
        <p:spPr>
          <a:xfrm>
            <a:off x="2490168" y="7082907"/>
            <a:ext cx="3928000" cy="599440"/>
          </a:xfrm>
          <a:prstGeom prst="rect">
            <a:avLst/>
          </a:prstGeom>
        </p:spPr>
        <p:txBody>
          <a:bodyPr lIns="0" tIns="0" rIns="0" bIns="0" rtlCol="0" anchor="t">
            <a:spAutoFit/>
          </a:bodyPr>
          <a:lstStyle/>
          <a:p>
            <a:pPr algn="just">
              <a:lnSpc>
                <a:spcPts val="4759"/>
              </a:lnSpc>
            </a:pPr>
            <a:r>
              <a:rPr lang="en-US" sz="3400">
                <a:solidFill>
                  <a:srgbClr val="000000"/>
                </a:solidFill>
                <a:latin typeface="Arimo Bold"/>
              </a:rPr>
              <a:t>Toplam 120 Soru</a:t>
            </a:r>
          </a:p>
        </p:txBody>
      </p:sp>
      <p:sp>
        <p:nvSpPr>
          <p:cNvPr id="18" name="TextBox 18"/>
          <p:cNvSpPr txBox="1"/>
          <p:nvPr/>
        </p:nvSpPr>
        <p:spPr>
          <a:xfrm>
            <a:off x="2526163" y="8315642"/>
            <a:ext cx="4984475" cy="599440"/>
          </a:xfrm>
          <a:prstGeom prst="rect">
            <a:avLst/>
          </a:prstGeom>
        </p:spPr>
        <p:txBody>
          <a:bodyPr lIns="0" tIns="0" rIns="0" bIns="0" rtlCol="0" anchor="t">
            <a:spAutoFit/>
          </a:bodyPr>
          <a:lstStyle/>
          <a:p>
            <a:pPr algn="just">
              <a:lnSpc>
                <a:spcPts val="4759"/>
              </a:lnSpc>
            </a:pPr>
            <a:r>
              <a:rPr lang="en-US" sz="3400">
                <a:solidFill>
                  <a:srgbClr val="000000"/>
                </a:solidFill>
                <a:latin typeface="Arimo Bold"/>
              </a:rPr>
              <a:t>Toplam 135 DK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sp>
        <p:nvSpPr>
          <p:cNvPr id="2" name="TextBox 2"/>
          <p:cNvSpPr txBox="1"/>
          <p:nvPr/>
        </p:nvSpPr>
        <p:spPr>
          <a:xfrm>
            <a:off x="7881114" y="1577682"/>
            <a:ext cx="9636396" cy="7826375"/>
          </a:xfrm>
          <a:prstGeom prst="rect">
            <a:avLst/>
          </a:prstGeom>
        </p:spPr>
        <p:txBody>
          <a:bodyPr lIns="0" tIns="0" rIns="0" bIns="0" rtlCol="0" anchor="t">
            <a:spAutoFit/>
          </a:bodyPr>
          <a:lstStyle/>
          <a:p>
            <a:pPr algn="ctr">
              <a:lnSpc>
                <a:spcPts val="5040"/>
              </a:lnSpc>
            </a:pPr>
            <a:r>
              <a:rPr lang="en-US" sz="3600">
                <a:solidFill>
                  <a:srgbClr val="000000"/>
                </a:solidFill>
                <a:latin typeface="Times Neue Roman Bold"/>
              </a:rPr>
              <a:t>İKİNCİ OTURUM AYT</a:t>
            </a:r>
          </a:p>
          <a:p>
            <a:pPr algn="ctr">
              <a:lnSpc>
                <a:spcPts val="4759"/>
              </a:lnSpc>
            </a:pPr>
            <a:endParaRPr lang="en-US" sz="3600">
              <a:solidFill>
                <a:srgbClr val="000000"/>
              </a:solidFill>
              <a:latin typeface="Times Neue Roman Bold"/>
            </a:endParaRPr>
          </a:p>
          <a:p>
            <a:pPr algn="just">
              <a:lnSpc>
                <a:spcPts val="4759"/>
              </a:lnSpc>
            </a:pPr>
            <a:r>
              <a:rPr lang="en-US" sz="3399">
                <a:solidFill>
                  <a:srgbClr val="000000"/>
                </a:solidFill>
                <a:latin typeface="Arimo"/>
              </a:rPr>
              <a:t>Türk Dili ve Edebiyatı</a:t>
            </a:r>
          </a:p>
          <a:p>
            <a:pPr algn="just">
              <a:lnSpc>
                <a:spcPts val="4759"/>
              </a:lnSpc>
            </a:pPr>
            <a:r>
              <a:rPr lang="en-US" sz="3399">
                <a:solidFill>
                  <a:srgbClr val="000000"/>
                </a:solidFill>
                <a:latin typeface="Arimo"/>
              </a:rPr>
              <a:t>Sosyal Bilimler 1</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Sosyal Bilimler 2</a:t>
            </a: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Matematik</a:t>
            </a:r>
          </a:p>
          <a:p>
            <a:pPr algn="just">
              <a:lnSpc>
                <a:spcPts val="4759"/>
              </a:lnSpc>
            </a:pPr>
            <a:r>
              <a:rPr lang="en-US" sz="3399">
                <a:solidFill>
                  <a:srgbClr val="000000"/>
                </a:solidFill>
                <a:latin typeface="Arimo"/>
              </a:rPr>
              <a:t>Fen Bilimleri</a:t>
            </a:r>
          </a:p>
          <a:p>
            <a:pPr algn="just">
              <a:lnSpc>
                <a:spcPts val="4759"/>
              </a:lnSpc>
            </a:pPr>
            <a:endParaRPr lang="en-US" sz="3399">
              <a:solidFill>
                <a:srgbClr val="000000"/>
              </a:solidFill>
              <a:latin typeface="Arimo"/>
            </a:endParaRPr>
          </a:p>
          <a:p>
            <a:pPr algn="just">
              <a:lnSpc>
                <a:spcPts val="4760"/>
              </a:lnSpc>
            </a:pPr>
            <a:endParaRPr lang="en-US" sz="3399">
              <a:solidFill>
                <a:srgbClr val="000000"/>
              </a:solidFill>
              <a:latin typeface="Arimo"/>
            </a:endParaRPr>
          </a:p>
        </p:txBody>
      </p:sp>
      <p:pic>
        <p:nvPicPr>
          <p:cNvPr id="3" name="Picture 3"/>
          <p:cNvPicPr>
            <a:picLocks noChangeAspect="1"/>
          </p:cNvPicPr>
          <p:nvPr/>
        </p:nvPicPr>
        <p:blipFill>
          <a:blip r:embed="rId2"/>
          <a:srcRect/>
          <a:stretch>
            <a:fillRect/>
          </a:stretch>
        </p:blipFill>
        <p:spPr>
          <a:xfrm>
            <a:off x="11964212" y="2840501"/>
            <a:ext cx="1689388" cy="460742"/>
          </a:xfrm>
          <a:prstGeom prst="rect">
            <a:avLst/>
          </a:prstGeom>
        </p:spPr>
      </p:pic>
      <p:pic>
        <p:nvPicPr>
          <p:cNvPr id="4" name="Picture 4"/>
          <p:cNvPicPr>
            <a:picLocks noChangeAspect="1"/>
          </p:cNvPicPr>
          <p:nvPr/>
        </p:nvPicPr>
        <p:blipFill>
          <a:blip r:embed="rId2"/>
          <a:srcRect/>
          <a:stretch>
            <a:fillRect/>
          </a:stretch>
        </p:blipFill>
        <p:spPr>
          <a:xfrm>
            <a:off x="11354963" y="3429635"/>
            <a:ext cx="1689388" cy="460742"/>
          </a:xfrm>
          <a:prstGeom prst="rect">
            <a:avLst/>
          </a:prstGeom>
        </p:spPr>
      </p:pic>
      <p:pic>
        <p:nvPicPr>
          <p:cNvPr id="5" name="Picture 5"/>
          <p:cNvPicPr>
            <a:picLocks noChangeAspect="1"/>
          </p:cNvPicPr>
          <p:nvPr/>
        </p:nvPicPr>
        <p:blipFill>
          <a:blip r:embed="rId2"/>
          <a:srcRect/>
          <a:stretch>
            <a:fillRect/>
          </a:stretch>
        </p:blipFill>
        <p:spPr>
          <a:xfrm>
            <a:off x="11338706" y="4682758"/>
            <a:ext cx="1689388" cy="460742"/>
          </a:xfrm>
          <a:prstGeom prst="rect">
            <a:avLst/>
          </a:prstGeom>
        </p:spPr>
      </p:pic>
      <p:pic>
        <p:nvPicPr>
          <p:cNvPr id="6" name="Picture 6"/>
          <p:cNvPicPr>
            <a:picLocks noChangeAspect="1"/>
          </p:cNvPicPr>
          <p:nvPr/>
        </p:nvPicPr>
        <p:blipFill>
          <a:blip r:embed="rId2"/>
          <a:srcRect/>
          <a:stretch>
            <a:fillRect/>
          </a:stretch>
        </p:blipFill>
        <p:spPr>
          <a:xfrm>
            <a:off x="10274825" y="7107926"/>
            <a:ext cx="1689388" cy="460742"/>
          </a:xfrm>
          <a:prstGeom prst="rect">
            <a:avLst/>
          </a:prstGeom>
        </p:spPr>
      </p:pic>
      <p:pic>
        <p:nvPicPr>
          <p:cNvPr id="7" name="Picture 7"/>
          <p:cNvPicPr>
            <a:picLocks noChangeAspect="1"/>
          </p:cNvPicPr>
          <p:nvPr/>
        </p:nvPicPr>
        <p:blipFill>
          <a:blip r:embed="rId2"/>
          <a:srcRect/>
          <a:stretch>
            <a:fillRect/>
          </a:stretch>
        </p:blipFill>
        <p:spPr>
          <a:xfrm>
            <a:off x="10494012" y="7777179"/>
            <a:ext cx="1689388" cy="460742"/>
          </a:xfrm>
          <a:prstGeom prst="rect">
            <a:avLst/>
          </a:prstGeom>
        </p:spPr>
      </p:pic>
      <p:pic>
        <p:nvPicPr>
          <p:cNvPr id="8" name="Picture 8"/>
          <p:cNvPicPr>
            <a:picLocks noChangeAspect="1"/>
          </p:cNvPicPr>
          <p:nvPr/>
        </p:nvPicPr>
        <p:blipFill>
          <a:blip r:embed="rId3"/>
          <a:srcRect/>
          <a:stretch>
            <a:fillRect/>
          </a:stretch>
        </p:blipFill>
        <p:spPr>
          <a:xfrm>
            <a:off x="784038" y="1832977"/>
            <a:ext cx="4853122" cy="4261924"/>
          </a:xfrm>
          <a:prstGeom prst="rect">
            <a:avLst/>
          </a:prstGeom>
        </p:spPr>
      </p:pic>
      <p:pic>
        <p:nvPicPr>
          <p:cNvPr id="9" name="Picture 9"/>
          <p:cNvPicPr>
            <a:picLocks noChangeAspect="1"/>
          </p:cNvPicPr>
          <p:nvPr/>
        </p:nvPicPr>
        <p:blipFill>
          <a:blip r:embed="rId4"/>
          <a:srcRect/>
          <a:stretch>
            <a:fillRect/>
          </a:stretch>
        </p:blipFill>
        <p:spPr>
          <a:xfrm>
            <a:off x="7350251" y="461950"/>
            <a:ext cx="10698123" cy="10134040"/>
          </a:xfrm>
          <a:prstGeom prst="rect">
            <a:avLst/>
          </a:prstGeom>
        </p:spPr>
      </p:pic>
      <p:sp>
        <p:nvSpPr>
          <p:cNvPr id="10" name="TextBox 10"/>
          <p:cNvSpPr txBox="1"/>
          <p:nvPr/>
        </p:nvSpPr>
        <p:spPr>
          <a:xfrm>
            <a:off x="13989139" y="3353435"/>
            <a:ext cx="3528371" cy="1641234"/>
          </a:xfrm>
          <a:prstGeom prst="rect">
            <a:avLst/>
          </a:prstGeom>
        </p:spPr>
        <p:txBody>
          <a:bodyPr lIns="0" tIns="0" rIns="0" bIns="0" rtlCol="0" anchor="t">
            <a:spAutoFit/>
          </a:bodyPr>
          <a:lstStyle/>
          <a:p>
            <a:pPr algn="just">
              <a:lnSpc>
                <a:spcPts val="4346"/>
              </a:lnSpc>
            </a:pPr>
            <a:r>
              <a:rPr lang="en-US" sz="3104">
                <a:solidFill>
                  <a:srgbClr val="000000"/>
                </a:solidFill>
                <a:latin typeface="Arimo"/>
              </a:rPr>
              <a:t>Tarih1 - 10 Soru</a:t>
            </a:r>
          </a:p>
          <a:p>
            <a:pPr algn="just">
              <a:lnSpc>
                <a:spcPts val="4346"/>
              </a:lnSpc>
            </a:pPr>
            <a:r>
              <a:rPr lang="en-US" sz="3104">
                <a:solidFill>
                  <a:srgbClr val="000000"/>
                </a:solidFill>
                <a:latin typeface="Arimo"/>
              </a:rPr>
              <a:t>Coğrafya1 - 6 Soru</a:t>
            </a:r>
          </a:p>
          <a:p>
            <a:pPr algn="ctr">
              <a:lnSpc>
                <a:spcPts val="4346"/>
              </a:lnSpc>
            </a:pPr>
            <a:endParaRPr lang="en-US" sz="3104">
              <a:solidFill>
                <a:srgbClr val="000000"/>
              </a:solidFill>
              <a:latin typeface="Arimo"/>
            </a:endParaRPr>
          </a:p>
        </p:txBody>
      </p:sp>
      <p:sp>
        <p:nvSpPr>
          <p:cNvPr id="11" name="TextBox 11"/>
          <p:cNvSpPr txBox="1"/>
          <p:nvPr/>
        </p:nvSpPr>
        <p:spPr>
          <a:xfrm>
            <a:off x="13044350" y="4506583"/>
            <a:ext cx="4473160" cy="2831714"/>
          </a:xfrm>
          <a:prstGeom prst="rect">
            <a:avLst/>
          </a:prstGeom>
        </p:spPr>
        <p:txBody>
          <a:bodyPr lIns="0" tIns="0" rIns="0" bIns="0" rtlCol="0" anchor="t">
            <a:spAutoFit/>
          </a:bodyPr>
          <a:lstStyle/>
          <a:p>
            <a:pPr algn="just">
              <a:lnSpc>
                <a:spcPts val="4485"/>
              </a:lnSpc>
            </a:pPr>
            <a:r>
              <a:rPr lang="en-US" sz="3203">
                <a:solidFill>
                  <a:srgbClr val="000000"/>
                </a:solidFill>
                <a:latin typeface="Arimo"/>
              </a:rPr>
              <a:t>Tarih2 - 11 Soru</a:t>
            </a:r>
          </a:p>
          <a:p>
            <a:pPr algn="just">
              <a:lnSpc>
                <a:spcPts val="4485"/>
              </a:lnSpc>
            </a:pPr>
            <a:r>
              <a:rPr lang="en-US" sz="3203">
                <a:solidFill>
                  <a:srgbClr val="000000"/>
                </a:solidFill>
                <a:latin typeface="Arimo"/>
              </a:rPr>
              <a:t>Coğrafya2 - 11 Soru</a:t>
            </a:r>
          </a:p>
          <a:p>
            <a:pPr algn="just">
              <a:lnSpc>
                <a:spcPts val="4485"/>
              </a:lnSpc>
            </a:pPr>
            <a:r>
              <a:rPr lang="en-US" sz="3203">
                <a:solidFill>
                  <a:srgbClr val="000000"/>
                </a:solidFill>
                <a:latin typeface="Arimo"/>
              </a:rPr>
              <a:t>Felsefe Grubu- 12 Soru</a:t>
            </a:r>
          </a:p>
          <a:p>
            <a:pPr algn="just">
              <a:lnSpc>
                <a:spcPts val="4485"/>
              </a:lnSpc>
            </a:pPr>
            <a:r>
              <a:rPr lang="en-US" sz="3203">
                <a:solidFill>
                  <a:srgbClr val="000000"/>
                </a:solidFill>
                <a:latin typeface="Arimo"/>
              </a:rPr>
              <a:t>Din Kültürü 6 Soru</a:t>
            </a:r>
          </a:p>
          <a:p>
            <a:pPr algn="just">
              <a:lnSpc>
                <a:spcPts val="4485"/>
              </a:lnSpc>
            </a:pPr>
            <a:endParaRPr lang="en-US" sz="3203">
              <a:solidFill>
                <a:srgbClr val="000000"/>
              </a:solidFill>
              <a:latin typeface="Arimo"/>
            </a:endParaRPr>
          </a:p>
        </p:txBody>
      </p:sp>
      <p:sp>
        <p:nvSpPr>
          <p:cNvPr id="12" name="TextBox 12"/>
          <p:cNvSpPr txBox="1"/>
          <p:nvPr/>
        </p:nvSpPr>
        <p:spPr>
          <a:xfrm>
            <a:off x="12369937" y="7568907"/>
            <a:ext cx="3238404" cy="1799590"/>
          </a:xfrm>
          <a:prstGeom prst="rect">
            <a:avLst/>
          </a:prstGeom>
        </p:spPr>
        <p:txBody>
          <a:bodyPr lIns="0" tIns="0" rIns="0" bIns="0" rtlCol="0" anchor="t">
            <a:spAutoFit/>
          </a:bodyPr>
          <a:lstStyle/>
          <a:p>
            <a:pPr algn="just">
              <a:lnSpc>
                <a:spcPts val="4759"/>
              </a:lnSpc>
            </a:pPr>
            <a:r>
              <a:rPr lang="en-US" sz="3400">
                <a:solidFill>
                  <a:srgbClr val="000000"/>
                </a:solidFill>
                <a:latin typeface="Arimo"/>
              </a:rPr>
              <a:t>Fizik 14 Soru</a:t>
            </a:r>
          </a:p>
          <a:p>
            <a:pPr algn="just">
              <a:lnSpc>
                <a:spcPts val="4759"/>
              </a:lnSpc>
            </a:pPr>
            <a:r>
              <a:rPr lang="en-US" sz="3399">
                <a:solidFill>
                  <a:srgbClr val="000000"/>
                </a:solidFill>
                <a:latin typeface="Arimo"/>
              </a:rPr>
              <a:t>Kimya 13 Soru</a:t>
            </a:r>
          </a:p>
          <a:p>
            <a:pPr algn="just">
              <a:lnSpc>
                <a:spcPts val="4759"/>
              </a:lnSpc>
            </a:pPr>
            <a:r>
              <a:rPr lang="en-US" sz="3399">
                <a:solidFill>
                  <a:srgbClr val="000000"/>
                </a:solidFill>
                <a:latin typeface="Arimo"/>
              </a:rPr>
              <a:t>Biyoloji 13 Soru</a:t>
            </a:r>
          </a:p>
        </p:txBody>
      </p:sp>
      <p:grpSp>
        <p:nvGrpSpPr>
          <p:cNvPr id="13" name="Group 13"/>
          <p:cNvGrpSpPr/>
          <p:nvPr/>
        </p:nvGrpSpPr>
        <p:grpSpPr>
          <a:xfrm>
            <a:off x="1628998" y="8007550"/>
            <a:ext cx="4008163" cy="205740"/>
            <a:chOff x="0" y="0"/>
            <a:chExt cx="8783320" cy="450850"/>
          </a:xfrm>
        </p:grpSpPr>
        <p:sp>
          <p:nvSpPr>
            <p:cNvPr id="14" name="Freeform 14"/>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grpSp>
        <p:nvGrpSpPr>
          <p:cNvPr id="15" name="Group 15"/>
          <p:cNvGrpSpPr/>
          <p:nvPr/>
        </p:nvGrpSpPr>
        <p:grpSpPr>
          <a:xfrm>
            <a:off x="2042470" y="9057600"/>
            <a:ext cx="3711262" cy="190500"/>
            <a:chOff x="0" y="0"/>
            <a:chExt cx="8783320" cy="450850"/>
          </a:xfrm>
        </p:grpSpPr>
        <p:sp>
          <p:nvSpPr>
            <p:cNvPr id="16" name="Freeform 16"/>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sp>
        <p:nvSpPr>
          <p:cNvPr id="17" name="TextBox 17"/>
          <p:cNvSpPr txBox="1"/>
          <p:nvPr/>
        </p:nvSpPr>
        <p:spPr>
          <a:xfrm>
            <a:off x="13989139" y="2665474"/>
            <a:ext cx="2058171"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24 Soru</a:t>
            </a:r>
          </a:p>
        </p:txBody>
      </p:sp>
      <p:sp>
        <p:nvSpPr>
          <p:cNvPr id="18" name="TextBox 18"/>
          <p:cNvSpPr txBox="1"/>
          <p:nvPr/>
        </p:nvSpPr>
        <p:spPr>
          <a:xfrm>
            <a:off x="12183400" y="6969228"/>
            <a:ext cx="1975199"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9" name="TextBox 19"/>
          <p:cNvSpPr txBox="1"/>
          <p:nvPr/>
        </p:nvSpPr>
        <p:spPr>
          <a:xfrm>
            <a:off x="1856552" y="7587957"/>
            <a:ext cx="4083098" cy="1469642"/>
          </a:xfrm>
          <a:prstGeom prst="rect">
            <a:avLst/>
          </a:prstGeom>
        </p:spPr>
        <p:txBody>
          <a:bodyPr lIns="0" tIns="0" rIns="0" bIns="0" rtlCol="0" anchor="t">
            <a:spAutoFit/>
          </a:bodyPr>
          <a:lstStyle/>
          <a:p>
            <a:pPr algn="just">
              <a:lnSpc>
                <a:spcPts val="3896"/>
              </a:lnSpc>
            </a:pPr>
            <a:r>
              <a:rPr lang="en-US" sz="2783">
                <a:solidFill>
                  <a:srgbClr val="000000"/>
                </a:solidFill>
                <a:latin typeface="Arimo Bold"/>
              </a:rPr>
              <a:t>Toplam 160 Soru</a:t>
            </a:r>
          </a:p>
          <a:p>
            <a:pPr algn="just">
              <a:lnSpc>
                <a:spcPts val="3896"/>
              </a:lnSpc>
            </a:pPr>
            <a:endParaRPr lang="en-US" sz="2783">
              <a:solidFill>
                <a:srgbClr val="000000"/>
              </a:solidFill>
              <a:latin typeface="Arimo Bold"/>
            </a:endParaRPr>
          </a:p>
          <a:p>
            <a:pPr algn="just">
              <a:lnSpc>
                <a:spcPts val="3896"/>
              </a:lnSpc>
            </a:pPr>
            <a:r>
              <a:rPr lang="en-US" sz="2783">
                <a:solidFill>
                  <a:srgbClr val="000000"/>
                </a:solidFill>
                <a:latin typeface="Arimo Bold"/>
              </a:rPr>
              <a:t>Toplam 180 DK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167039">
            <a:off x="-2543690" y="-716256"/>
            <a:ext cx="7144780" cy="7040856"/>
          </a:xfrm>
          <a:prstGeom prst="rect">
            <a:avLst/>
          </a:prstGeom>
        </p:spPr>
      </p:pic>
      <p:sp>
        <p:nvSpPr>
          <p:cNvPr id="3" name="TextBox 3"/>
          <p:cNvSpPr txBox="1"/>
          <p:nvPr/>
        </p:nvSpPr>
        <p:spPr>
          <a:xfrm>
            <a:off x="6124252" y="1187531"/>
            <a:ext cx="10439562" cy="7490799"/>
          </a:xfrm>
          <a:prstGeom prst="rect">
            <a:avLst/>
          </a:prstGeom>
        </p:spPr>
        <p:txBody>
          <a:bodyPr lIns="0" tIns="0" rIns="0" bIns="0" rtlCol="0" anchor="t">
            <a:spAutoFit/>
          </a:bodyPr>
          <a:lstStyle/>
          <a:p>
            <a:pPr algn="ctr">
              <a:lnSpc>
                <a:spcPts val="5142"/>
              </a:lnSpc>
            </a:pPr>
            <a:r>
              <a:rPr lang="en-US" sz="3673">
                <a:solidFill>
                  <a:srgbClr val="000000"/>
                </a:solidFill>
                <a:latin typeface="Arimo Bold"/>
              </a:rPr>
              <a:t>TYT  GENEL BİLGİLER</a:t>
            </a:r>
          </a:p>
          <a:p>
            <a:pPr algn="ctr">
              <a:lnSpc>
                <a:spcPts val="5142"/>
              </a:lnSpc>
            </a:pPr>
            <a:endParaRPr lang="en-US" sz="3673">
              <a:solidFill>
                <a:srgbClr val="000000"/>
              </a:solidFill>
              <a:latin typeface="Arimo Bold"/>
            </a:endParaRPr>
          </a:p>
          <a:p>
            <a:pPr marL="755650" lvl="1" indent="-377825" algn="just">
              <a:lnSpc>
                <a:spcPts val="4900"/>
              </a:lnSpc>
              <a:buFont typeface="Arial"/>
              <a:buChar char="•"/>
            </a:pPr>
            <a:r>
              <a:rPr lang="en-US" sz="3500">
                <a:solidFill>
                  <a:srgbClr val="000000"/>
                </a:solidFill>
                <a:latin typeface="Arimo"/>
              </a:rPr>
              <a:t>Her aday için tek TYT puanı hesaplanacaktır. Tüm ön lisans programları bu tek puan türüyle tercih edilecektir.</a:t>
            </a:r>
          </a:p>
          <a:p>
            <a:pPr marL="755650" lvl="1" indent="-377825" algn="just">
              <a:lnSpc>
                <a:spcPts val="4900"/>
              </a:lnSpc>
              <a:buFont typeface="Arial"/>
              <a:buChar char="•"/>
            </a:pPr>
            <a:r>
              <a:rPr lang="en-US" sz="3500">
                <a:solidFill>
                  <a:srgbClr val="000000"/>
                </a:solidFill>
                <a:latin typeface="Arimo"/>
              </a:rPr>
              <a:t>TYT soruları, MEB’in ortak müfredatından seçilecektir.</a:t>
            </a:r>
          </a:p>
          <a:p>
            <a:pPr marL="755650" lvl="1" indent="-377825" algn="just">
              <a:lnSpc>
                <a:spcPts val="4900"/>
              </a:lnSpc>
              <a:buFont typeface="Arial"/>
              <a:buChar char="•"/>
            </a:pPr>
            <a:r>
              <a:rPr lang="en-US" sz="3500">
                <a:solidFill>
                  <a:srgbClr val="000000"/>
                </a:solidFill>
                <a:latin typeface="Arimo"/>
              </a:rPr>
              <a:t>TYT puanının hesaplanması için temel matematik testi veya Türkçe testinde en az 0,5 ham puan almaları gerekmektedir.</a:t>
            </a:r>
          </a:p>
          <a:p>
            <a:pPr marL="755650" lvl="1" indent="-377825" algn="just">
              <a:lnSpc>
                <a:spcPts val="4900"/>
              </a:lnSpc>
              <a:buFont typeface="Arial"/>
              <a:buChar char="•"/>
            </a:pPr>
            <a:r>
              <a:rPr lang="en-US" sz="3500">
                <a:solidFill>
                  <a:srgbClr val="000000"/>
                </a:solidFill>
                <a:latin typeface="Arimo"/>
              </a:rPr>
              <a:t>2020-TYT’ye girmek isteyen adaylar, “Temel Yeterlilik Testi (TYT)” seçeneğini işaretleyecekler</a:t>
            </a:r>
          </a:p>
        </p:txBody>
      </p:sp>
      <p:pic>
        <p:nvPicPr>
          <p:cNvPr id="4" name="Picture 4"/>
          <p:cNvPicPr>
            <a:picLocks noChangeAspect="1"/>
          </p:cNvPicPr>
          <p:nvPr/>
        </p:nvPicPr>
        <p:blipFill>
          <a:blip r:embed="rId4"/>
          <a:srcRect/>
          <a:stretch>
            <a:fillRect/>
          </a:stretch>
        </p:blipFill>
        <p:spPr>
          <a:xfrm>
            <a:off x="613723" y="1825939"/>
            <a:ext cx="3635987" cy="4114800"/>
          </a:xfrm>
          <a:prstGeom prst="rect">
            <a:avLst/>
          </a:prstGeom>
        </p:spPr>
      </p:pic>
      <p:pic>
        <p:nvPicPr>
          <p:cNvPr id="5" name="Picture 5"/>
          <p:cNvPicPr>
            <a:picLocks noChangeAspect="1"/>
          </p:cNvPicPr>
          <p:nvPr/>
        </p:nvPicPr>
        <p:blipFill>
          <a:blip r:embed="rId5"/>
          <a:srcRect/>
          <a:stretch>
            <a:fillRect/>
          </a:stretch>
        </p:blipFill>
        <p:spPr>
          <a:xfrm>
            <a:off x="6304275" y="0"/>
            <a:ext cx="10955025" cy="103773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167039">
            <a:off x="-2543690" y="-716256"/>
            <a:ext cx="7144780" cy="7040856"/>
          </a:xfrm>
          <a:prstGeom prst="rect">
            <a:avLst/>
          </a:prstGeom>
        </p:spPr>
      </p:pic>
      <p:pic>
        <p:nvPicPr>
          <p:cNvPr id="3" name="Picture 3"/>
          <p:cNvPicPr>
            <a:picLocks noChangeAspect="1"/>
          </p:cNvPicPr>
          <p:nvPr/>
        </p:nvPicPr>
        <p:blipFill>
          <a:blip r:embed="rId3"/>
          <a:srcRect/>
          <a:stretch>
            <a:fillRect/>
          </a:stretch>
        </p:blipFill>
        <p:spPr>
          <a:xfrm>
            <a:off x="6170378" y="6581883"/>
            <a:ext cx="11412708" cy="3208118"/>
          </a:xfrm>
          <a:prstGeom prst="rect">
            <a:avLst/>
          </a:prstGeom>
        </p:spPr>
      </p:pic>
      <p:sp>
        <p:nvSpPr>
          <p:cNvPr id="4" name="TextBox 4"/>
          <p:cNvSpPr txBox="1"/>
          <p:nvPr/>
        </p:nvSpPr>
        <p:spPr>
          <a:xfrm>
            <a:off x="7372709" y="2985147"/>
            <a:ext cx="10210378" cy="1846659"/>
          </a:xfrm>
          <a:prstGeom prst="rect">
            <a:avLst/>
          </a:prstGeom>
        </p:spPr>
        <p:txBody>
          <a:bodyPr lIns="0" tIns="0" rIns="0" bIns="0" rtlCol="0" anchor="t">
            <a:spAutoFit/>
          </a:bodyPr>
          <a:lstStyle/>
          <a:p>
            <a:pPr marL="734059" lvl="1" indent="-367030" algn="just">
              <a:lnSpc>
                <a:spcPts val="4759"/>
              </a:lnSpc>
              <a:buFont typeface="Arial"/>
              <a:buChar char="•"/>
            </a:pPr>
            <a:r>
              <a:rPr lang="en-US" sz="3600" dirty="0" err="1">
                <a:solidFill>
                  <a:srgbClr val="000000"/>
                </a:solidFill>
                <a:latin typeface="Arimo" charset="0"/>
                <a:ea typeface="Arimo" charset="0"/>
                <a:cs typeface="Arimo" charset="0"/>
              </a:rPr>
              <a:t>Adayların</a:t>
            </a:r>
            <a:r>
              <a:rPr lang="en-US" sz="3600" dirty="0">
                <a:solidFill>
                  <a:srgbClr val="000000"/>
                </a:solidFill>
                <a:latin typeface="Arimo" charset="0"/>
                <a:ea typeface="Arimo" charset="0"/>
                <a:cs typeface="Arimo" charset="0"/>
              </a:rPr>
              <a:t> 2 </a:t>
            </a:r>
            <a:r>
              <a:rPr lang="en-US" sz="3600" dirty="0" err="1">
                <a:solidFill>
                  <a:srgbClr val="000000"/>
                </a:solidFill>
                <a:latin typeface="Arimo" charset="0"/>
                <a:ea typeface="Arimo" charset="0"/>
                <a:cs typeface="Arimo" charset="0"/>
              </a:rPr>
              <a:t>yıllık</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üniversite</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ön</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lisans-meslek</a:t>
            </a:r>
            <a:endParaRPr lang="en-US" sz="3600" dirty="0">
              <a:solidFill>
                <a:srgbClr val="000000"/>
              </a:solidFill>
              <a:latin typeface="Arimo" charset="0"/>
              <a:ea typeface="Arimo" charset="0"/>
              <a:cs typeface="Arimo" charset="0"/>
            </a:endParaRPr>
          </a:p>
          <a:p>
            <a:pPr algn="just">
              <a:lnSpc>
                <a:spcPts val="4759"/>
              </a:lnSpc>
            </a:pPr>
            <a:r>
              <a:rPr lang="en-US" sz="3600" dirty="0" err="1">
                <a:solidFill>
                  <a:srgbClr val="000000"/>
                </a:solidFill>
                <a:latin typeface="Arimo" charset="0"/>
                <a:ea typeface="Arimo" charset="0"/>
                <a:cs typeface="Arimo" charset="0"/>
              </a:rPr>
              <a:t>yüksekokulları</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tercih</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edebilmeleri</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için</a:t>
            </a:r>
            <a:r>
              <a:rPr lang="en-US" sz="3600" dirty="0">
                <a:solidFill>
                  <a:srgbClr val="000000"/>
                </a:solidFill>
                <a:latin typeface="Arimo" charset="0"/>
                <a:ea typeface="Arimo" charset="0"/>
                <a:cs typeface="Arimo" charset="0"/>
              </a:rPr>
              <a:t> TYT den en </a:t>
            </a:r>
            <a:r>
              <a:rPr lang="en-US" sz="3600" dirty="0" err="1">
                <a:solidFill>
                  <a:srgbClr val="000000"/>
                </a:solidFill>
                <a:latin typeface="Arimo" charset="0"/>
                <a:ea typeface="Arimo" charset="0"/>
                <a:cs typeface="Arimo" charset="0"/>
              </a:rPr>
              <a:t>az</a:t>
            </a:r>
            <a:r>
              <a:rPr lang="en-US" sz="3600" dirty="0">
                <a:solidFill>
                  <a:srgbClr val="000000"/>
                </a:solidFill>
                <a:latin typeface="Arimo" charset="0"/>
                <a:ea typeface="Arimo" charset="0"/>
                <a:cs typeface="Arimo" charset="0"/>
              </a:rPr>
              <a:t> 150 </a:t>
            </a:r>
            <a:r>
              <a:rPr lang="en-US" sz="3600" dirty="0" err="1">
                <a:solidFill>
                  <a:srgbClr val="000000"/>
                </a:solidFill>
                <a:latin typeface="Arimo" charset="0"/>
                <a:ea typeface="Arimo" charset="0"/>
                <a:cs typeface="Arimo" charset="0"/>
              </a:rPr>
              <a:t>puan</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almaları</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gerekmektedir</a:t>
            </a:r>
            <a:r>
              <a:rPr lang="en-US" sz="4000" dirty="0">
                <a:solidFill>
                  <a:srgbClr val="000000"/>
                </a:solidFill>
                <a:latin typeface="Arimo"/>
              </a:rPr>
              <a:t>.</a:t>
            </a:r>
          </a:p>
        </p:txBody>
      </p:sp>
      <p:pic>
        <p:nvPicPr>
          <p:cNvPr id="5" name="Picture 5"/>
          <p:cNvPicPr>
            <a:picLocks noChangeAspect="1"/>
          </p:cNvPicPr>
          <p:nvPr/>
        </p:nvPicPr>
        <p:blipFill>
          <a:blip r:embed="rId4"/>
          <a:srcRect/>
          <a:stretch>
            <a:fillRect/>
          </a:stretch>
        </p:blipFill>
        <p:spPr>
          <a:xfrm>
            <a:off x="1028700" y="1353845"/>
            <a:ext cx="5190688" cy="4114800"/>
          </a:xfrm>
          <a:prstGeom prst="rect">
            <a:avLst/>
          </a:prstGeom>
        </p:spPr>
      </p:pic>
      <p:sp>
        <p:nvSpPr>
          <p:cNvPr id="6" name="TextBox 6"/>
          <p:cNvSpPr txBox="1"/>
          <p:nvPr/>
        </p:nvSpPr>
        <p:spPr>
          <a:xfrm>
            <a:off x="7372709" y="1268120"/>
            <a:ext cx="9108323" cy="1199515"/>
          </a:xfrm>
          <a:prstGeom prst="rect">
            <a:avLst/>
          </a:prstGeom>
        </p:spPr>
        <p:txBody>
          <a:bodyPr lIns="0" tIns="0" rIns="0" bIns="0" rtlCol="0" anchor="t">
            <a:spAutoFit/>
          </a:bodyPr>
          <a:lstStyle/>
          <a:p>
            <a:pPr marL="734060" lvl="1" indent="-367030" algn="just">
              <a:lnSpc>
                <a:spcPts val="4759"/>
              </a:lnSpc>
              <a:buFont typeface="Arial"/>
              <a:buChar char="•"/>
            </a:pPr>
            <a:r>
              <a:rPr lang="en-US" sz="3400" dirty="0">
                <a:solidFill>
                  <a:srgbClr val="000000"/>
                </a:solidFill>
                <a:latin typeface="Arimo"/>
              </a:rPr>
              <a:t>TYT </a:t>
            </a:r>
            <a:r>
              <a:rPr lang="en-US" sz="3400" dirty="0" err="1">
                <a:solidFill>
                  <a:srgbClr val="000000"/>
                </a:solidFill>
                <a:latin typeface="Arimo"/>
              </a:rPr>
              <a:t>Puanı</a:t>
            </a:r>
            <a:r>
              <a:rPr lang="en-US" sz="3400" dirty="0">
                <a:solidFill>
                  <a:srgbClr val="000000"/>
                </a:solidFill>
                <a:latin typeface="Arimo"/>
              </a:rPr>
              <a:t> </a:t>
            </a:r>
            <a:r>
              <a:rPr lang="en-US" sz="3400" dirty="0" err="1">
                <a:solidFill>
                  <a:srgbClr val="000000"/>
                </a:solidFill>
                <a:latin typeface="Arimo"/>
              </a:rPr>
              <a:t>ile</a:t>
            </a:r>
            <a:r>
              <a:rPr lang="en-US" sz="3400" dirty="0">
                <a:solidFill>
                  <a:srgbClr val="000000"/>
                </a:solidFill>
                <a:latin typeface="Arimo"/>
              </a:rPr>
              <a:t> </a:t>
            </a:r>
            <a:r>
              <a:rPr lang="en-US" sz="3400" dirty="0" err="1">
                <a:solidFill>
                  <a:srgbClr val="000000"/>
                </a:solidFill>
                <a:latin typeface="Arimo"/>
              </a:rPr>
              <a:t>Ön</a:t>
            </a:r>
            <a:r>
              <a:rPr lang="en-US" sz="3400" dirty="0">
                <a:solidFill>
                  <a:srgbClr val="000000"/>
                </a:solidFill>
                <a:latin typeface="Arimo"/>
              </a:rPr>
              <a:t> </a:t>
            </a:r>
            <a:r>
              <a:rPr lang="en-US" sz="3400" dirty="0" err="1">
                <a:solidFill>
                  <a:srgbClr val="000000"/>
                </a:solidFill>
                <a:latin typeface="Arimo"/>
              </a:rPr>
              <a:t>Lisans</a:t>
            </a:r>
            <a:r>
              <a:rPr lang="en-US" sz="3400" dirty="0">
                <a:solidFill>
                  <a:srgbClr val="000000"/>
                </a:solidFill>
                <a:latin typeface="Arimo"/>
              </a:rPr>
              <a:t> (2 </a:t>
            </a:r>
            <a:r>
              <a:rPr lang="en-US" sz="3400" dirty="0" err="1">
                <a:solidFill>
                  <a:srgbClr val="000000"/>
                </a:solidFill>
                <a:latin typeface="Arimo"/>
              </a:rPr>
              <a:t>yıllık</a:t>
            </a:r>
            <a:r>
              <a:rPr lang="en-US" sz="3400" dirty="0">
                <a:solidFill>
                  <a:srgbClr val="000000"/>
                </a:solidFill>
                <a:latin typeface="Arimo"/>
              </a:rPr>
              <a:t> )</a:t>
            </a:r>
            <a:r>
              <a:rPr lang="en-US" sz="3400" dirty="0" err="1">
                <a:solidFill>
                  <a:srgbClr val="000000"/>
                </a:solidFill>
                <a:latin typeface="Arimo"/>
              </a:rPr>
              <a:t>bölümler</a:t>
            </a:r>
            <a:r>
              <a:rPr lang="en-US" sz="3400" dirty="0">
                <a:solidFill>
                  <a:srgbClr val="000000"/>
                </a:solidFill>
                <a:latin typeface="Arimo"/>
              </a:rPr>
              <a:t> </a:t>
            </a:r>
            <a:r>
              <a:rPr lang="en-US" sz="3400" dirty="0" err="1">
                <a:solidFill>
                  <a:srgbClr val="000000"/>
                </a:solidFill>
                <a:latin typeface="Arimo"/>
              </a:rPr>
              <a:t>tercih</a:t>
            </a:r>
            <a:r>
              <a:rPr lang="en-US" sz="3400" dirty="0">
                <a:solidFill>
                  <a:srgbClr val="000000"/>
                </a:solidFill>
                <a:latin typeface="Arimo"/>
              </a:rPr>
              <a:t> </a:t>
            </a:r>
            <a:r>
              <a:rPr lang="en-US" sz="3400" dirty="0" err="1">
                <a:solidFill>
                  <a:srgbClr val="000000"/>
                </a:solidFill>
                <a:latin typeface="Arimo"/>
              </a:rPr>
              <a:t>edilebilir</a:t>
            </a:r>
            <a:r>
              <a:rPr lang="en-US" sz="3400" dirty="0">
                <a:solidFill>
                  <a:srgbClr val="000000"/>
                </a:solidFill>
                <a:latin typeface="Arimo"/>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33136" y="7331343"/>
            <a:ext cx="2325282" cy="5136164"/>
          </a:xfrm>
          <a:prstGeom prst="rect">
            <a:avLst/>
          </a:prstGeom>
        </p:spPr>
      </p:pic>
      <p:pic>
        <p:nvPicPr>
          <p:cNvPr id="3" name="Picture 3"/>
          <p:cNvPicPr>
            <a:picLocks noChangeAspect="1"/>
          </p:cNvPicPr>
          <p:nvPr/>
        </p:nvPicPr>
        <p:blipFill>
          <a:blip r:embed="rId4"/>
          <a:srcRect/>
          <a:stretch>
            <a:fillRect/>
          </a:stretch>
        </p:blipFill>
        <p:spPr>
          <a:xfrm rot="6733286">
            <a:off x="16125996" y="-1222234"/>
            <a:ext cx="6383789" cy="6290934"/>
          </a:xfrm>
          <a:prstGeom prst="rect">
            <a:avLst/>
          </a:prstGeom>
        </p:spPr>
      </p:pic>
      <p:sp>
        <p:nvSpPr>
          <p:cNvPr id="4" name="TextBox 4"/>
          <p:cNvSpPr txBox="1"/>
          <p:nvPr/>
        </p:nvSpPr>
        <p:spPr>
          <a:xfrm>
            <a:off x="3486763" y="2060910"/>
            <a:ext cx="9944798" cy="840041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Arimo"/>
              </a:rPr>
              <a:t>Lisans isteyen adayların AYT sınavına girmeleri zorunludur.</a:t>
            </a:r>
          </a:p>
          <a:p>
            <a:pPr algn="just">
              <a:lnSpc>
                <a:spcPts val="4759"/>
              </a:lnSpc>
            </a:pPr>
            <a:endParaRPr lang="en-US" sz="3399">
              <a:solidFill>
                <a:srgbClr val="000000"/>
              </a:solidFill>
              <a:latin typeface="Arimo"/>
            </a:endParaRPr>
          </a:p>
          <a:p>
            <a:pPr marL="734059" lvl="1" indent="-367030" algn="just">
              <a:lnSpc>
                <a:spcPts val="4759"/>
              </a:lnSpc>
              <a:buFont typeface="Arial"/>
              <a:buChar char="•"/>
            </a:pPr>
            <a:r>
              <a:rPr lang="en-US" sz="3399">
                <a:solidFill>
                  <a:srgbClr val="000000"/>
                </a:solidFill>
                <a:latin typeface="Arimo"/>
              </a:rPr>
              <a:t>AYT ve YDT’de puanların hesaplanabilmesi için adayların ilgili testlerin en az</a:t>
            </a:r>
          </a:p>
          <a:p>
            <a:pPr algn="just">
              <a:lnSpc>
                <a:spcPts val="4759"/>
              </a:lnSpc>
            </a:pPr>
            <a:r>
              <a:rPr lang="en-US" sz="3399">
                <a:solidFill>
                  <a:srgbClr val="000000"/>
                </a:solidFill>
                <a:latin typeface="Arimo"/>
              </a:rPr>
              <a:t>birinden en az 0,5 ham puan almış olmaları gerekmektedir.</a:t>
            </a:r>
          </a:p>
          <a:p>
            <a:pPr algn="just">
              <a:lnSpc>
                <a:spcPts val="4759"/>
              </a:lnSpc>
            </a:pPr>
            <a:endParaRPr lang="en-US" sz="3399">
              <a:solidFill>
                <a:srgbClr val="000000"/>
              </a:solidFill>
              <a:latin typeface="Arimo"/>
            </a:endParaRPr>
          </a:p>
          <a:p>
            <a:pPr marL="734059" lvl="1" indent="-367030" algn="just">
              <a:lnSpc>
                <a:spcPts val="4759"/>
              </a:lnSpc>
              <a:buFont typeface="Arial"/>
              <a:buChar char="•"/>
            </a:pPr>
            <a:r>
              <a:rPr lang="en-US" sz="3399">
                <a:solidFill>
                  <a:srgbClr val="000000"/>
                </a:solidFill>
                <a:latin typeface="Arimo"/>
              </a:rPr>
              <a:t>TYT puanı olmayan, TYT puanı hesaplanmayan veya TYT puanı 150’nin altında</a:t>
            </a:r>
          </a:p>
          <a:p>
            <a:pPr algn="just">
              <a:lnSpc>
                <a:spcPts val="4759"/>
              </a:lnSpc>
            </a:pPr>
            <a:r>
              <a:rPr lang="en-US" sz="3399">
                <a:solidFill>
                  <a:srgbClr val="000000"/>
                </a:solidFill>
                <a:latin typeface="Arimo"/>
              </a:rPr>
              <a:t>olan adayların, AYT ve/veya YDT’ye girmiş olsalar da SAY, SÖZ, EA, DİL puanları hesaplanmayacaktır.</a:t>
            </a:r>
          </a:p>
          <a:p>
            <a:pPr algn="just">
              <a:lnSpc>
                <a:spcPts val="4759"/>
              </a:lnSpc>
            </a:pPr>
            <a:endParaRPr lang="en-US" sz="3399">
              <a:solidFill>
                <a:srgbClr val="000000"/>
              </a:solidFill>
              <a:latin typeface="Arimo"/>
            </a:endParaRPr>
          </a:p>
        </p:txBody>
      </p:sp>
      <p:pic>
        <p:nvPicPr>
          <p:cNvPr id="5" name="Picture 5"/>
          <p:cNvPicPr>
            <a:picLocks noChangeAspect="1"/>
          </p:cNvPicPr>
          <p:nvPr/>
        </p:nvPicPr>
        <p:blipFill>
          <a:blip r:embed="rId5"/>
          <a:srcRect/>
          <a:stretch>
            <a:fillRect/>
          </a:stretch>
        </p:blipFill>
        <p:spPr>
          <a:xfrm>
            <a:off x="11541307" y="8443727"/>
            <a:ext cx="7315200" cy="2260970"/>
          </a:xfrm>
          <a:prstGeom prst="rect">
            <a:avLst/>
          </a:prstGeom>
        </p:spPr>
      </p:pic>
      <p:pic>
        <p:nvPicPr>
          <p:cNvPr id="6" name="Picture 6"/>
          <p:cNvPicPr>
            <a:picLocks noChangeAspect="1"/>
          </p:cNvPicPr>
          <p:nvPr/>
        </p:nvPicPr>
        <p:blipFill>
          <a:blip r:embed="rId6"/>
          <a:srcRect/>
          <a:stretch>
            <a:fillRect/>
          </a:stretch>
        </p:blipFill>
        <p:spPr>
          <a:xfrm>
            <a:off x="3104904" y="174852"/>
            <a:ext cx="11115959" cy="10529844"/>
          </a:xfrm>
          <a:prstGeom prst="rect">
            <a:avLst/>
          </a:prstGeom>
        </p:spPr>
      </p:pic>
      <p:pic>
        <p:nvPicPr>
          <p:cNvPr id="7" name="Picture 7"/>
          <p:cNvPicPr>
            <a:picLocks noChangeAspect="1"/>
          </p:cNvPicPr>
          <p:nvPr/>
        </p:nvPicPr>
        <p:blipFill>
          <a:blip r:embed="rId7"/>
          <a:srcRect/>
          <a:stretch>
            <a:fillRect/>
          </a:stretch>
        </p:blipFill>
        <p:spPr>
          <a:xfrm>
            <a:off x="14292903" y="3639799"/>
            <a:ext cx="3995097" cy="4114800"/>
          </a:xfrm>
          <a:prstGeom prst="rect">
            <a:avLst/>
          </a:prstGeom>
        </p:spPr>
      </p:pic>
      <p:pic>
        <p:nvPicPr>
          <p:cNvPr id="8" name="Picture 8"/>
          <p:cNvPicPr>
            <a:picLocks noChangeAspect="1"/>
          </p:cNvPicPr>
          <p:nvPr/>
        </p:nvPicPr>
        <p:blipFill>
          <a:blip r:embed="rId8"/>
          <a:srcRect/>
          <a:stretch>
            <a:fillRect/>
          </a:stretch>
        </p:blipFill>
        <p:spPr>
          <a:xfrm>
            <a:off x="-942563" y="1351597"/>
            <a:ext cx="4047467" cy="4114800"/>
          </a:xfrm>
          <a:prstGeom prst="rect">
            <a:avLst/>
          </a:prstGeom>
        </p:spPr>
      </p:pic>
      <p:sp>
        <p:nvSpPr>
          <p:cNvPr id="9" name="TextBox 9"/>
          <p:cNvSpPr txBox="1"/>
          <p:nvPr/>
        </p:nvSpPr>
        <p:spPr>
          <a:xfrm>
            <a:off x="6065497" y="952500"/>
            <a:ext cx="7787040" cy="721995"/>
          </a:xfrm>
          <a:prstGeom prst="rect">
            <a:avLst/>
          </a:prstGeom>
        </p:spPr>
        <p:txBody>
          <a:bodyPr lIns="0" tIns="0" rIns="0" bIns="0" rtlCol="0" anchor="t">
            <a:spAutoFit/>
          </a:bodyPr>
          <a:lstStyle/>
          <a:p>
            <a:pPr algn="just">
              <a:lnSpc>
                <a:spcPts val="5880"/>
              </a:lnSpc>
            </a:pPr>
            <a:r>
              <a:rPr lang="en-US" sz="4200">
                <a:solidFill>
                  <a:srgbClr val="000000"/>
                </a:solidFill>
                <a:latin typeface="Times Neue Roman Bold"/>
              </a:rPr>
              <a:t>AYT ile İlgili Temel Bilgiler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05" r="605"/>
          <a:stretch>
            <a:fillRect/>
          </a:stretch>
        </p:blipFill>
        <p:spPr>
          <a:xfrm>
            <a:off x="3702083" y="2058433"/>
            <a:ext cx="11596553" cy="7753098"/>
          </a:xfrm>
          <a:prstGeom prst="rect">
            <a:avLst/>
          </a:prstGeom>
        </p:spPr>
      </p:pic>
      <p:sp>
        <p:nvSpPr>
          <p:cNvPr id="3" name="TextBox 3"/>
          <p:cNvSpPr txBox="1"/>
          <p:nvPr/>
        </p:nvSpPr>
        <p:spPr>
          <a:xfrm>
            <a:off x="5098977" y="679132"/>
            <a:ext cx="9002316" cy="622935"/>
          </a:xfrm>
          <a:prstGeom prst="rect">
            <a:avLst/>
          </a:prstGeom>
        </p:spPr>
        <p:txBody>
          <a:bodyPr lIns="0" tIns="0" rIns="0" bIns="0" rtlCol="0" anchor="t">
            <a:spAutoFit/>
          </a:bodyPr>
          <a:lstStyle/>
          <a:p>
            <a:pPr algn="ctr">
              <a:lnSpc>
                <a:spcPts val="5040"/>
              </a:lnSpc>
            </a:pPr>
            <a:r>
              <a:rPr lang="en-US" sz="3600">
                <a:solidFill>
                  <a:srgbClr val="000000"/>
                </a:solidFill>
                <a:latin typeface="Times Neue Roman"/>
              </a:rPr>
              <a:t>Hangi Puan Türü için Hangi Dersler Çözülecek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160259" y="-2899039"/>
            <a:ext cx="9572432" cy="9433196"/>
          </a:xfrm>
          <a:prstGeom prst="rect">
            <a:avLst/>
          </a:prstGeom>
        </p:spPr>
      </p:pic>
      <p:grpSp>
        <p:nvGrpSpPr>
          <p:cNvPr id="3" name="Group 3"/>
          <p:cNvGrpSpPr/>
          <p:nvPr/>
        </p:nvGrpSpPr>
        <p:grpSpPr>
          <a:xfrm>
            <a:off x="13784786" y="0"/>
            <a:ext cx="4111202" cy="3118958"/>
            <a:chOff x="0" y="0"/>
            <a:chExt cx="3165589" cy="2401570"/>
          </a:xfrm>
        </p:grpSpPr>
        <p:sp>
          <p:nvSpPr>
            <p:cNvPr id="4" name="Freeform 4"/>
            <p:cNvSpPr/>
            <p:nvPr/>
          </p:nvSpPr>
          <p:spPr>
            <a:xfrm>
              <a:off x="0" y="0"/>
              <a:ext cx="3168129" cy="2401570"/>
            </a:xfrm>
            <a:custGeom>
              <a:avLst/>
              <a:gdLst/>
              <a:ahLst/>
              <a:cxnLst/>
              <a:rect l="l" t="t" r="r" b="b"/>
              <a:pathLst>
                <a:path w="3168129" h="2401570">
                  <a:moveTo>
                    <a:pt x="3165589" y="1151890"/>
                  </a:moveTo>
                  <a:lnTo>
                    <a:pt x="3165589" y="1118870"/>
                  </a:lnTo>
                  <a:lnTo>
                    <a:pt x="2562339" y="1118870"/>
                  </a:lnTo>
                  <a:cubicBezTo>
                    <a:pt x="2547099" y="1118870"/>
                    <a:pt x="2533129" y="1129030"/>
                    <a:pt x="2530589" y="1144270"/>
                  </a:cubicBezTo>
                  <a:lnTo>
                    <a:pt x="2510269" y="1230630"/>
                  </a:lnTo>
                  <a:lnTo>
                    <a:pt x="2407399" y="709930"/>
                  </a:lnTo>
                  <a:cubicBezTo>
                    <a:pt x="2404859" y="694690"/>
                    <a:pt x="2390889" y="683260"/>
                    <a:pt x="2374379" y="683260"/>
                  </a:cubicBezTo>
                  <a:cubicBezTo>
                    <a:pt x="2357869" y="683260"/>
                    <a:pt x="2345169" y="694690"/>
                    <a:pt x="2342629" y="711200"/>
                  </a:cubicBezTo>
                  <a:lnTo>
                    <a:pt x="2120379" y="2101850"/>
                  </a:lnTo>
                  <a:lnTo>
                    <a:pt x="1934959" y="30480"/>
                  </a:lnTo>
                  <a:cubicBezTo>
                    <a:pt x="1932419" y="12700"/>
                    <a:pt x="1918449" y="0"/>
                    <a:pt x="1901939" y="0"/>
                  </a:cubicBezTo>
                  <a:cubicBezTo>
                    <a:pt x="1885429" y="0"/>
                    <a:pt x="1870189" y="12700"/>
                    <a:pt x="1868919" y="30480"/>
                  </a:cubicBezTo>
                  <a:lnTo>
                    <a:pt x="1780019" y="995680"/>
                  </a:lnTo>
                  <a:lnTo>
                    <a:pt x="1710169" y="866140"/>
                  </a:lnTo>
                  <a:cubicBezTo>
                    <a:pt x="1703819" y="854710"/>
                    <a:pt x="1691119" y="847090"/>
                    <a:pt x="1678419" y="848360"/>
                  </a:cubicBezTo>
                  <a:cubicBezTo>
                    <a:pt x="1665719" y="849630"/>
                    <a:pt x="1654289" y="858520"/>
                    <a:pt x="1650479" y="871220"/>
                  </a:cubicBezTo>
                  <a:lnTo>
                    <a:pt x="1503159" y="1320800"/>
                  </a:lnTo>
                  <a:lnTo>
                    <a:pt x="1305039" y="782320"/>
                  </a:lnTo>
                  <a:cubicBezTo>
                    <a:pt x="1299959" y="769620"/>
                    <a:pt x="1287259" y="760730"/>
                    <a:pt x="1273289" y="760730"/>
                  </a:cubicBezTo>
                  <a:cubicBezTo>
                    <a:pt x="1259319" y="760730"/>
                    <a:pt x="1246619" y="769620"/>
                    <a:pt x="1242809" y="783590"/>
                  </a:cubicBezTo>
                  <a:lnTo>
                    <a:pt x="1129779" y="1120140"/>
                  </a:lnTo>
                  <a:lnTo>
                    <a:pt x="0" y="1120140"/>
                  </a:lnTo>
                  <a:lnTo>
                    <a:pt x="0" y="1186180"/>
                  </a:lnTo>
                  <a:lnTo>
                    <a:pt x="1152639" y="1186180"/>
                  </a:lnTo>
                  <a:cubicBezTo>
                    <a:pt x="1166609" y="1186180"/>
                    <a:pt x="1179309" y="1177290"/>
                    <a:pt x="1184389" y="1163320"/>
                  </a:cubicBezTo>
                  <a:lnTo>
                    <a:pt x="1275829" y="892810"/>
                  </a:lnTo>
                  <a:lnTo>
                    <a:pt x="1475219" y="1432560"/>
                  </a:lnTo>
                  <a:cubicBezTo>
                    <a:pt x="1480299" y="1445260"/>
                    <a:pt x="1492999" y="1454150"/>
                    <a:pt x="1505699" y="1454150"/>
                  </a:cubicBezTo>
                  <a:lnTo>
                    <a:pt x="1506969" y="1454150"/>
                  </a:lnTo>
                  <a:cubicBezTo>
                    <a:pt x="1520939" y="1454150"/>
                    <a:pt x="1533639" y="1445260"/>
                    <a:pt x="1537449" y="1431290"/>
                  </a:cubicBezTo>
                  <a:lnTo>
                    <a:pt x="1689849" y="965200"/>
                  </a:lnTo>
                  <a:lnTo>
                    <a:pt x="1774939" y="1122680"/>
                  </a:lnTo>
                  <a:cubicBezTo>
                    <a:pt x="1781289" y="1135380"/>
                    <a:pt x="1796529" y="1141730"/>
                    <a:pt x="1810499" y="1139190"/>
                  </a:cubicBezTo>
                  <a:cubicBezTo>
                    <a:pt x="1824469" y="1136650"/>
                    <a:pt x="1835899" y="1123950"/>
                    <a:pt x="1837169" y="1109980"/>
                  </a:cubicBezTo>
                  <a:lnTo>
                    <a:pt x="1903209" y="397510"/>
                  </a:lnTo>
                  <a:lnTo>
                    <a:pt x="2079739" y="2371090"/>
                  </a:lnTo>
                  <a:cubicBezTo>
                    <a:pt x="2081009" y="2387600"/>
                    <a:pt x="2094979" y="2400300"/>
                    <a:pt x="2111489" y="2401570"/>
                  </a:cubicBezTo>
                  <a:lnTo>
                    <a:pt x="2112759" y="2401570"/>
                  </a:lnTo>
                  <a:cubicBezTo>
                    <a:pt x="2129269" y="2401570"/>
                    <a:pt x="2143239" y="2390140"/>
                    <a:pt x="2145779" y="2373630"/>
                  </a:cubicBezTo>
                  <a:lnTo>
                    <a:pt x="2380729" y="904240"/>
                  </a:lnTo>
                  <a:lnTo>
                    <a:pt x="2477249" y="1394460"/>
                  </a:lnTo>
                  <a:cubicBezTo>
                    <a:pt x="2479789" y="1409700"/>
                    <a:pt x="2493759" y="1421130"/>
                    <a:pt x="2508999" y="1421130"/>
                  </a:cubicBezTo>
                  <a:cubicBezTo>
                    <a:pt x="2524239" y="1421130"/>
                    <a:pt x="2538209" y="1410970"/>
                    <a:pt x="2542019" y="1395730"/>
                  </a:cubicBezTo>
                  <a:lnTo>
                    <a:pt x="2591549" y="1184910"/>
                  </a:lnTo>
                  <a:lnTo>
                    <a:pt x="3168129" y="1184910"/>
                  </a:lnTo>
                  <a:lnTo>
                    <a:pt x="3165589" y="1151890"/>
                  </a:lnTo>
                  <a:close/>
                </a:path>
              </a:pathLst>
            </a:custGeom>
            <a:solidFill>
              <a:srgbClr val="54A4A6"/>
            </a:solidFill>
          </p:spPr>
        </p:sp>
      </p:grpSp>
      <p:sp>
        <p:nvSpPr>
          <p:cNvPr id="5" name="TextBox 5"/>
          <p:cNvSpPr txBox="1"/>
          <p:nvPr/>
        </p:nvSpPr>
        <p:spPr>
          <a:xfrm>
            <a:off x="6365604" y="3061808"/>
            <a:ext cx="10661657" cy="237109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Times Neue Roman"/>
              </a:rPr>
              <a:t>1.Şart : TYT’den en az 150 puan almak</a:t>
            </a:r>
          </a:p>
          <a:p>
            <a:pPr algn="just">
              <a:lnSpc>
                <a:spcPts val="4759"/>
              </a:lnSpc>
              <a:spcBef>
                <a:spcPct val="0"/>
              </a:spcBef>
            </a:pPr>
            <a:endParaRPr lang="en-US" sz="3399">
              <a:solidFill>
                <a:srgbClr val="000000"/>
              </a:solidFill>
              <a:latin typeface="Times Neue Roman"/>
            </a:endParaRPr>
          </a:p>
          <a:p>
            <a:pPr algn="just">
              <a:lnSpc>
                <a:spcPts val="4759"/>
              </a:lnSpc>
              <a:spcBef>
                <a:spcPct val="0"/>
              </a:spcBef>
            </a:pPr>
            <a:r>
              <a:rPr lang="en-US" sz="3399">
                <a:solidFill>
                  <a:srgbClr val="000000"/>
                </a:solidFill>
                <a:latin typeface="Times Neue Roman"/>
              </a:rPr>
              <a:t>2.Şart : (AYT) alacağı Sözel, Sayısal, Eşit Ağırlık ve Dil puanının en az birinin en az 180 puan olması </a:t>
            </a:r>
          </a:p>
        </p:txBody>
      </p:sp>
      <p:pic>
        <p:nvPicPr>
          <p:cNvPr id="6" name="Picture 6"/>
          <p:cNvPicPr>
            <a:picLocks noChangeAspect="1"/>
          </p:cNvPicPr>
          <p:nvPr/>
        </p:nvPicPr>
        <p:blipFill>
          <a:blip r:embed="rId4"/>
          <a:srcRect/>
          <a:stretch>
            <a:fillRect/>
          </a:stretch>
        </p:blipFill>
        <p:spPr>
          <a:xfrm>
            <a:off x="520983" y="846217"/>
            <a:ext cx="5343742" cy="3429711"/>
          </a:xfrm>
          <a:prstGeom prst="rect">
            <a:avLst/>
          </a:prstGeom>
        </p:spPr>
      </p:pic>
      <p:pic>
        <p:nvPicPr>
          <p:cNvPr id="7" name="Picture 7"/>
          <p:cNvPicPr>
            <a:picLocks noChangeAspect="1"/>
          </p:cNvPicPr>
          <p:nvPr/>
        </p:nvPicPr>
        <p:blipFill>
          <a:blip r:embed="rId5"/>
          <a:srcRect/>
          <a:stretch>
            <a:fillRect/>
          </a:stretch>
        </p:blipFill>
        <p:spPr>
          <a:xfrm>
            <a:off x="520983" y="6172200"/>
            <a:ext cx="4724718" cy="4114800"/>
          </a:xfrm>
          <a:prstGeom prst="rect">
            <a:avLst/>
          </a:prstGeom>
        </p:spPr>
      </p:pic>
      <p:sp>
        <p:nvSpPr>
          <p:cNvPr id="8" name="TextBox 8"/>
          <p:cNvSpPr txBox="1"/>
          <p:nvPr/>
        </p:nvSpPr>
        <p:spPr>
          <a:xfrm>
            <a:off x="6134900" y="627569"/>
            <a:ext cx="7909938" cy="12611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a:rPr>
              <a:t>LİSANS (4 YILLIK) ÜNİVERSİTE </a:t>
            </a:r>
          </a:p>
          <a:p>
            <a:pPr algn="ctr">
              <a:lnSpc>
                <a:spcPts val="5040"/>
              </a:lnSpc>
              <a:spcBef>
                <a:spcPct val="0"/>
              </a:spcBef>
            </a:pPr>
            <a:r>
              <a:rPr lang="en-US" sz="3600">
                <a:solidFill>
                  <a:srgbClr val="000000"/>
                </a:solidFill>
                <a:latin typeface="Times Neue Roman"/>
              </a:rPr>
              <a:t>TERCİHİ İÇİN;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2"/>
          <a:srcRect/>
          <a:stretch>
            <a:fillRect/>
          </a:stretch>
        </p:blipFill>
        <p:spPr>
          <a:xfrm rot="6733286">
            <a:off x="16359133" y="7141533"/>
            <a:ext cx="6383789" cy="6290934"/>
          </a:xfrm>
          <a:prstGeom prst="rect">
            <a:avLst/>
          </a:prstGeom>
        </p:spPr>
      </p:pic>
      <p:sp>
        <p:nvSpPr>
          <p:cNvPr id="4" name="TextBox 4"/>
          <p:cNvSpPr txBox="1"/>
          <p:nvPr/>
        </p:nvSpPr>
        <p:spPr>
          <a:xfrm>
            <a:off x="1028700" y="2563562"/>
            <a:ext cx="16877384" cy="419989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Arimo Bold"/>
              </a:rPr>
              <a:t>Sözel Puan</a:t>
            </a:r>
            <a:r>
              <a:rPr lang="en-US" sz="3399">
                <a:solidFill>
                  <a:srgbClr val="000000"/>
                </a:solidFill>
                <a:latin typeface="Arimo"/>
              </a:rPr>
              <a:t>: [Temel Yeterlilik Testi %40] + [(Türk Dili ve Edebiyatı –Sosyal </a:t>
            </a:r>
          </a:p>
          <a:p>
            <a:pPr algn="just">
              <a:lnSpc>
                <a:spcPts val="4759"/>
              </a:lnSpc>
              <a:spcBef>
                <a:spcPct val="0"/>
              </a:spcBef>
            </a:pPr>
            <a:r>
              <a:rPr lang="en-US" sz="3399">
                <a:solidFill>
                  <a:srgbClr val="000000"/>
                </a:solidFill>
                <a:latin typeface="Arimo"/>
              </a:rPr>
              <a:t>Bilimler-1 Testi (%50) + Sosyal Bilimler-2 Testi (%50)) %60] </a:t>
            </a:r>
          </a:p>
          <a:p>
            <a:pPr algn="just">
              <a:lnSpc>
                <a:spcPts val="4759"/>
              </a:lnSpc>
              <a:spcBef>
                <a:spcPct val="0"/>
              </a:spcBef>
            </a:pPr>
            <a:endParaRPr lang="en-US" sz="3399">
              <a:solidFill>
                <a:srgbClr val="000000"/>
              </a:solidFill>
              <a:latin typeface="Arimo"/>
            </a:endParaRPr>
          </a:p>
          <a:p>
            <a:pPr algn="just">
              <a:lnSpc>
                <a:spcPts val="4759"/>
              </a:lnSpc>
              <a:spcBef>
                <a:spcPct val="0"/>
              </a:spcBef>
            </a:pPr>
            <a:r>
              <a:rPr lang="en-US" sz="3399">
                <a:solidFill>
                  <a:srgbClr val="000000"/>
                </a:solidFill>
                <a:latin typeface="Arimo Bold"/>
              </a:rPr>
              <a:t>Sayısal Puan</a:t>
            </a:r>
            <a:r>
              <a:rPr lang="en-US" sz="3399">
                <a:solidFill>
                  <a:srgbClr val="000000"/>
                </a:solidFill>
                <a:latin typeface="Arimo"/>
              </a:rPr>
              <a:t>: [Temel Yeterlilik Testi %40] + [(Matematik Testi (%50) + Fen Bilimleri Testi (%50)) %60] </a:t>
            </a:r>
          </a:p>
          <a:p>
            <a:pPr algn="just">
              <a:lnSpc>
                <a:spcPts val="4759"/>
              </a:lnSpc>
              <a:spcBef>
                <a:spcPct val="0"/>
              </a:spcBef>
            </a:pPr>
            <a:r>
              <a:rPr lang="en-US" sz="3399">
                <a:solidFill>
                  <a:srgbClr val="000000"/>
                </a:solidFill>
                <a:latin typeface="Arimo Bold"/>
              </a:rPr>
              <a:t>Eşit Ağırlık Puanı:</a:t>
            </a:r>
            <a:r>
              <a:rPr lang="en-US" sz="3399">
                <a:solidFill>
                  <a:srgbClr val="000000"/>
                </a:solidFill>
                <a:latin typeface="Arimo"/>
              </a:rPr>
              <a:t> [Temel Yeterlilik Testi %40] + [(Türk Dili ve Edebiyatı - Sosyal Bilimler-1 Testi (%50) + Matematik Testi (%50)) %60] </a:t>
            </a:r>
          </a:p>
        </p:txBody>
      </p:sp>
      <p:grpSp>
        <p:nvGrpSpPr>
          <p:cNvPr id="5" name="Group 5"/>
          <p:cNvGrpSpPr/>
          <p:nvPr/>
        </p:nvGrpSpPr>
        <p:grpSpPr>
          <a:xfrm>
            <a:off x="4438192" y="8452108"/>
            <a:ext cx="10058400" cy="563270"/>
            <a:chOff x="0" y="0"/>
            <a:chExt cx="6350000" cy="355600"/>
          </a:xfrm>
        </p:grpSpPr>
        <p:sp>
          <p:nvSpPr>
            <p:cNvPr id="6" name="Freeform 6"/>
            <p:cNvSpPr/>
            <p:nvPr/>
          </p:nvSpPr>
          <p:spPr>
            <a:xfrm>
              <a:off x="92710" y="21590"/>
              <a:ext cx="6217920" cy="293370"/>
            </a:xfrm>
            <a:custGeom>
              <a:avLst/>
              <a:gdLst/>
              <a:ahLst/>
              <a:cxnLst/>
              <a:rect l="l" t="t" r="r" b="b"/>
              <a:pathLst>
                <a:path w="6217920" h="293370">
                  <a:moveTo>
                    <a:pt x="5815330" y="33020"/>
                  </a:moveTo>
                  <a:cubicBezTo>
                    <a:pt x="5768340" y="36830"/>
                    <a:pt x="5707380" y="45720"/>
                    <a:pt x="5664200" y="36830"/>
                  </a:cubicBezTo>
                  <a:cubicBezTo>
                    <a:pt x="5482590" y="41910"/>
                    <a:pt x="5300980" y="0"/>
                    <a:pt x="5115560" y="17780"/>
                  </a:cubicBezTo>
                  <a:cubicBezTo>
                    <a:pt x="5125720" y="24130"/>
                    <a:pt x="5115560" y="34290"/>
                    <a:pt x="5105400" y="38100"/>
                  </a:cubicBezTo>
                  <a:lnTo>
                    <a:pt x="5102860" y="31750"/>
                  </a:lnTo>
                  <a:lnTo>
                    <a:pt x="5088890" y="44450"/>
                  </a:lnTo>
                  <a:cubicBezTo>
                    <a:pt x="5074920" y="45720"/>
                    <a:pt x="5081270" y="29210"/>
                    <a:pt x="5092700" y="26670"/>
                  </a:cubicBezTo>
                  <a:cubicBezTo>
                    <a:pt x="5019040" y="26670"/>
                    <a:pt x="4953000" y="33020"/>
                    <a:pt x="4880610" y="29210"/>
                  </a:cubicBezTo>
                  <a:cubicBezTo>
                    <a:pt x="4875530" y="49530"/>
                    <a:pt x="4843780" y="30480"/>
                    <a:pt x="4841240" y="50800"/>
                  </a:cubicBezTo>
                  <a:cubicBezTo>
                    <a:pt x="4837430" y="46990"/>
                    <a:pt x="4841240" y="45720"/>
                    <a:pt x="4842510" y="41910"/>
                  </a:cubicBezTo>
                  <a:cubicBezTo>
                    <a:pt x="4828540" y="44450"/>
                    <a:pt x="4818380" y="46990"/>
                    <a:pt x="4809490" y="48260"/>
                  </a:cubicBezTo>
                  <a:cubicBezTo>
                    <a:pt x="4787900" y="50800"/>
                    <a:pt x="4776470" y="45720"/>
                    <a:pt x="4743450" y="27940"/>
                  </a:cubicBezTo>
                  <a:cubicBezTo>
                    <a:pt x="4549140" y="11430"/>
                    <a:pt x="4362450" y="25400"/>
                    <a:pt x="4171950" y="19050"/>
                  </a:cubicBezTo>
                  <a:cubicBezTo>
                    <a:pt x="3978910" y="22860"/>
                    <a:pt x="3788410" y="40640"/>
                    <a:pt x="3590290" y="45720"/>
                  </a:cubicBezTo>
                  <a:cubicBezTo>
                    <a:pt x="3559810" y="77470"/>
                    <a:pt x="3517900" y="62230"/>
                    <a:pt x="3482340" y="90170"/>
                  </a:cubicBezTo>
                  <a:lnTo>
                    <a:pt x="3484880" y="80010"/>
                  </a:lnTo>
                  <a:cubicBezTo>
                    <a:pt x="3454400" y="93980"/>
                    <a:pt x="3446780" y="77470"/>
                    <a:pt x="3407410" y="66040"/>
                  </a:cubicBezTo>
                  <a:cubicBezTo>
                    <a:pt x="3407410" y="77470"/>
                    <a:pt x="3392170" y="68580"/>
                    <a:pt x="3398520" y="87630"/>
                  </a:cubicBezTo>
                  <a:cubicBezTo>
                    <a:pt x="3384550" y="102870"/>
                    <a:pt x="3374390" y="60960"/>
                    <a:pt x="3355340" y="69850"/>
                  </a:cubicBezTo>
                  <a:cubicBezTo>
                    <a:pt x="3354070" y="63500"/>
                    <a:pt x="3355340" y="81280"/>
                    <a:pt x="3351530" y="74930"/>
                  </a:cubicBezTo>
                  <a:cubicBezTo>
                    <a:pt x="3302000" y="97790"/>
                    <a:pt x="3361690" y="64770"/>
                    <a:pt x="3296920" y="46990"/>
                  </a:cubicBezTo>
                  <a:cubicBezTo>
                    <a:pt x="3208020" y="53340"/>
                    <a:pt x="3117850" y="72390"/>
                    <a:pt x="3032760" y="60960"/>
                  </a:cubicBezTo>
                  <a:cubicBezTo>
                    <a:pt x="3037840" y="59690"/>
                    <a:pt x="3040380" y="74930"/>
                    <a:pt x="3031490" y="74930"/>
                  </a:cubicBezTo>
                  <a:cubicBezTo>
                    <a:pt x="3022600" y="44450"/>
                    <a:pt x="3002280" y="82550"/>
                    <a:pt x="2987040" y="71120"/>
                  </a:cubicBezTo>
                  <a:cubicBezTo>
                    <a:pt x="2988310" y="64770"/>
                    <a:pt x="2995930" y="63500"/>
                    <a:pt x="2999740" y="59690"/>
                  </a:cubicBezTo>
                  <a:cubicBezTo>
                    <a:pt x="2961640" y="46990"/>
                    <a:pt x="2928620" y="66040"/>
                    <a:pt x="2893060" y="53340"/>
                  </a:cubicBezTo>
                  <a:cubicBezTo>
                    <a:pt x="2858770" y="66040"/>
                    <a:pt x="2816860" y="39370"/>
                    <a:pt x="2794000" y="54610"/>
                  </a:cubicBezTo>
                  <a:cubicBezTo>
                    <a:pt x="2799080" y="43180"/>
                    <a:pt x="2778760" y="45720"/>
                    <a:pt x="2771140" y="39370"/>
                  </a:cubicBezTo>
                  <a:cubicBezTo>
                    <a:pt x="2745740" y="74930"/>
                    <a:pt x="2702560" y="26670"/>
                    <a:pt x="2672080" y="50800"/>
                  </a:cubicBezTo>
                  <a:lnTo>
                    <a:pt x="2673350" y="44450"/>
                  </a:lnTo>
                  <a:cubicBezTo>
                    <a:pt x="2578100" y="46990"/>
                    <a:pt x="2475230" y="39370"/>
                    <a:pt x="2377440" y="55880"/>
                  </a:cubicBezTo>
                  <a:cubicBezTo>
                    <a:pt x="2321560" y="59690"/>
                    <a:pt x="2259330" y="27940"/>
                    <a:pt x="2198370" y="43180"/>
                  </a:cubicBezTo>
                  <a:cubicBezTo>
                    <a:pt x="2186940" y="48260"/>
                    <a:pt x="2195830" y="55880"/>
                    <a:pt x="2186940" y="58420"/>
                  </a:cubicBezTo>
                  <a:cubicBezTo>
                    <a:pt x="2171700" y="57150"/>
                    <a:pt x="2186940" y="46990"/>
                    <a:pt x="2180590" y="43180"/>
                  </a:cubicBezTo>
                  <a:cubicBezTo>
                    <a:pt x="2150110" y="57150"/>
                    <a:pt x="2110740" y="40640"/>
                    <a:pt x="2072640" y="40640"/>
                  </a:cubicBezTo>
                  <a:cubicBezTo>
                    <a:pt x="2067560" y="45720"/>
                    <a:pt x="2057400" y="48260"/>
                    <a:pt x="2061210" y="55880"/>
                  </a:cubicBezTo>
                  <a:cubicBezTo>
                    <a:pt x="2019300" y="31750"/>
                    <a:pt x="1962150" y="64770"/>
                    <a:pt x="1918970" y="45720"/>
                  </a:cubicBezTo>
                  <a:cubicBezTo>
                    <a:pt x="1934210" y="76200"/>
                    <a:pt x="1893570" y="62230"/>
                    <a:pt x="1878330" y="69850"/>
                  </a:cubicBezTo>
                  <a:cubicBezTo>
                    <a:pt x="1869440" y="68580"/>
                    <a:pt x="1869440" y="60960"/>
                    <a:pt x="1871980" y="54610"/>
                  </a:cubicBezTo>
                  <a:cubicBezTo>
                    <a:pt x="1840230" y="58420"/>
                    <a:pt x="1823720" y="59690"/>
                    <a:pt x="1784350" y="50800"/>
                  </a:cubicBezTo>
                  <a:cubicBezTo>
                    <a:pt x="1766570" y="54610"/>
                    <a:pt x="1761490" y="71120"/>
                    <a:pt x="1739900" y="66040"/>
                  </a:cubicBezTo>
                  <a:cubicBezTo>
                    <a:pt x="1727200" y="44450"/>
                    <a:pt x="1695450" y="64770"/>
                    <a:pt x="1675130" y="57150"/>
                  </a:cubicBezTo>
                  <a:cubicBezTo>
                    <a:pt x="1680210" y="74930"/>
                    <a:pt x="1653540" y="90170"/>
                    <a:pt x="1633220" y="82550"/>
                  </a:cubicBezTo>
                  <a:lnTo>
                    <a:pt x="1639570" y="57150"/>
                  </a:lnTo>
                  <a:cubicBezTo>
                    <a:pt x="1631950" y="58420"/>
                    <a:pt x="1624330"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9250" y="237490"/>
                    <a:pt x="1638300" y="238760"/>
                    <a:pt x="1667510" y="250190"/>
                  </a:cubicBezTo>
                  <a:cubicBezTo>
                    <a:pt x="1654810" y="245110"/>
                    <a:pt x="1667510" y="233680"/>
                    <a:pt x="1673860" y="232410"/>
                  </a:cubicBezTo>
                  <a:lnTo>
                    <a:pt x="1687830" y="250190"/>
                  </a:lnTo>
                  <a:cubicBezTo>
                    <a:pt x="1704340" y="260350"/>
                    <a:pt x="1727200" y="243840"/>
                    <a:pt x="1742440" y="233680"/>
                  </a:cubicBezTo>
                  <a:cubicBezTo>
                    <a:pt x="1744980" y="237490"/>
                    <a:pt x="1746250" y="242570"/>
                    <a:pt x="1746250" y="246380"/>
                  </a:cubicBezTo>
                  <a:cubicBezTo>
                    <a:pt x="1761490" y="257810"/>
                    <a:pt x="1761490" y="236220"/>
                    <a:pt x="1767840" y="232410"/>
                  </a:cubicBezTo>
                  <a:lnTo>
                    <a:pt x="1778000" y="245110"/>
                  </a:lnTo>
                  <a:lnTo>
                    <a:pt x="1780540" y="232410"/>
                  </a:lnTo>
                  <a:cubicBezTo>
                    <a:pt x="1795780" y="224790"/>
                    <a:pt x="1816100" y="228600"/>
                    <a:pt x="1813560" y="248920"/>
                  </a:cubicBezTo>
                  <a:cubicBezTo>
                    <a:pt x="1819910" y="245110"/>
                    <a:pt x="1824990" y="241300"/>
                    <a:pt x="1817370" y="234950"/>
                  </a:cubicBezTo>
                  <a:cubicBezTo>
                    <a:pt x="1832610" y="246380"/>
                    <a:pt x="1873250" y="246380"/>
                    <a:pt x="1899920" y="240030"/>
                  </a:cubicBezTo>
                  <a:cubicBezTo>
                    <a:pt x="1887220" y="234950"/>
                    <a:pt x="1888490" y="228600"/>
                    <a:pt x="1887220" y="215900"/>
                  </a:cubicBezTo>
                  <a:cubicBezTo>
                    <a:pt x="1901190" y="194310"/>
                    <a:pt x="1902460" y="219710"/>
                    <a:pt x="1913890" y="207010"/>
                  </a:cubicBezTo>
                  <a:cubicBezTo>
                    <a:pt x="1913890" y="214630"/>
                    <a:pt x="1926590" y="223520"/>
                    <a:pt x="1913890" y="228600"/>
                  </a:cubicBezTo>
                  <a:cubicBezTo>
                    <a:pt x="1949450" y="256540"/>
                    <a:pt x="2000250" y="233680"/>
                    <a:pt x="2045970" y="240030"/>
                  </a:cubicBezTo>
                  <a:cubicBezTo>
                    <a:pt x="2054860" y="236220"/>
                    <a:pt x="2052320" y="233680"/>
                    <a:pt x="2056130" y="227330"/>
                  </a:cubicBezTo>
                  <a:cubicBezTo>
                    <a:pt x="2085340" y="248920"/>
                    <a:pt x="2119630" y="226060"/>
                    <a:pt x="2150110" y="236220"/>
                  </a:cubicBezTo>
                  <a:cubicBezTo>
                    <a:pt x="2143760" y="227330"/>
                    <a:pt x="2152650" y="201930"/>
                    <a:pt x="2170430" y="200660"/>
                  </a:cubicBezTo>
                  <a:cubicBezTo>
                    <a:pt x="2189480" y="182880"/>
                    <a:pt x="2178050" y="226060"/>
                    <a:pt x="2194560" y="236220"/>
                  </a:cubicBezTo>
                  <a:cubicBezTo>
                    <a:pt x="2203450" y="227330"/>
                    <a:pt x="2218690" y="226060"/>
                    <a:pt x="2225040" y="227330"/>
                  </a:cubicBezTo>
                  <a:lnTo>
                    <a:pt x="2225040" y="229870"/>
                  </a:lnTo>
                  <a:cubicBezTo>
                    <a:pt x="2235200" y="219710"/>
                    <a:pt x="2251710" y="214630"/>
                    <a:pt x="2264410" y="223520"/>
                  </a:cubicBezTo>
                  <a:lnTo>
                    <a:pt x="2261870" y="224790"/>
                  </a:lnTo>
                  <a:cubicBezTo>
                    <a:pt x="2272030" y="226060"/>
                    <a:pt x="2283460" y="237490"/>
                    <a:pt x="2293620" y="236220"/>
                  </a:cubicBezTo>
                  <a:cubicBezTo>
                    <a:pt x="2298700" y="219710"/>
                    <a:pt x="2324100" y="229870"/>
                    <a:pt x="2330450" y="214630"/>
                  </a:cubicBezTo>
                  <a:cubicBezTo>
                    <a:pt x="2331720" y="215900"/>
                    <a:pt x="2330450" y="217170"/>
                    <a:pt x="2332990" y="220980"/>
                  </a:cubicBezTo>
                  <a:lnTo>
                    <a:pt x="2334260" y="207010"/>
                  </a:lnTo>
                  <a:lnTo>
                    <a:pt x="2354580" y="214630"/>
                  </a:lnTo>
                  <a:cubicBezTo>
                    <a:pt x="2349500" y="219710"/>
                    <a:pt x="2349500" y="226060"/>
                    <a:pt x="2343150" y="229870"/>
                  </a:cubicBezTo>
                  <a:cubicBezTo>
                    <a:pt x="2366010" y="240030"/>
                    <a:pt x="2350770" y="217170"/>
                    <a:pt x="2362200" y="209550"/>
                  </a:cubicBezTo>
                  <a:cubicBezTo>
                    <a:pt x="2377440" y="199390"/>
                    <a:pt x="2377440" y="213360"/>
                    <a:pt x="2383790" y="219710"/>
                  </a:cubicBezTo>
                  <a:cubicBezTo>
                    <a:pt x="2377440" y="227330"/>
                    <a:pt x="2372360" y="215900"/>
                    <a:pt x="2368550" y="218440"/>
                  </a:cubicBezTo>
                  <a:cubicBezTo>
                    <a:pt x="2359660" y="229870"/>
                    <a:pt x="2377440" y="223520"/>
                    <a:pt x="2378710" y="231140"/>
                  </a:cubicBezTo>
                  <a:cubicBezTo>
                    <a:pt x="2382520" y="231140"/>
                    <a:pt x="2383790" y="214630"/>
                    <a:pt x="2395220" y="217170"/>
                  </a:cubicBezTo>
                  <a:cubicBezTo>
                    <a:pt x="2405380" y="218440"/>
                    <a:pt x="2428240" y="214630"/>
                    <a:pt x="2425700" y="229870"/>
                  </a:cubicBezTo>
                  <a:cubicBezTo>
                    <a:pt x="2434590" y="222250"/>
                    <a:pt x="2443480" y="223520"/>
                    <a:pt x="2449830" y="215900"/>
                  </a:cubicBezTo>
                  <a:cubicBezTo>
                    <a:pt x="2442210" y="213360"/>
                    <a:pt x="2426970" y="209550"/>
                    <a:pt x="2425700" y="199390"/>
                  </a:cubicBezTo>
                  <a:cubicBezTo>
                    <a:pt x="2433320" y="196850"/>
                    <a:pt x="2447290" y="193040"/>
                    <a:pt x="2449830" y="199390"/>
                  </a:cubicBezTo>
                  <a:lnTo>
                    <a:pt x="2443480" y="203200"/>
                  </a:lnTo>
                  <a:cubicBezTo>
                    <a:pt x="2449830" y="199390"/>
                    <a:pt x="2470150" y="204470"/>
                    <a:pt x="2459990" y="189230"/>
                  </a:cubicBezTo>
                  <a:lnTo>
                    <a:pt x="2475230" y="209550"/>
                  </a:lnTo>
                  <a:cubicBezTo>
                    <a:pt x="2480310" y="198120"/>
                    <a:pt x="2495550" y="198120"/>
                    <a:pt x="2508250" y="195580"/>
                  </a:cubicBezTo>
                  <a:cubicBezTo>
                    <a:pt x="2508250" y="210820"/>
                    <a:pt x="2499360" y="228600"/>
                    <a:pt x="2522220" y="232410"/>
                  </a:cubicBezTo>
                  <a:lnTo>
                    <a:pt x="2542540" y="215900"/>
                  </a:lnTo>
                  <a:cubicBezTo>
                    <a:pt x="2552700" y="214630"/>
                    <a:pt x="2555240" y="218440"/>
                    <a:pt x="2553970" y="227330"/>
                  </a:cubicBezTo>
                  <a:cubicBezTo>
                    <a:pt x="2589530" y="236220"/>
                    <a:pt x="2590800" y="184150"/>
                    <a:pt x="2618740" y="198120"/>
                  </a:cubicBezTo>
                  <a:cubicBezTo>
                    <a:pt x="2607310" y="217170"/>
                    <a:pt x="2616200" y="218440"/>
                    <a:pt x="2628900" y="223520"/>
                  </a:cubicBezTo>
                  <a:cubicBezTo>
                    <a:pt x="2628900" y="220980"/>
                    <a:pt x="2630170" y="214630"/>
                    <a:pt x="2635250" y="213360"/>
                  </a:cubicBezTo>
                  <a:cubicBezTo>
                    <a:pt x="2631440" y="204470"/>
                    <a:pt x="2627630" y="226060"/>
                    <a:pt x="2617470" y="213360"/>
                  </a:cubicBezTo>
                  <a:cubicBezTo>
                    <a:pt x="2614930" y="201930"/>
                    <a:pt x="2628900" y="205740"/>
                    <a:pt x="2635250" y="201930"/>
                  </a:cubicBezTo>
                  <a:cubicBezTo>
                    <a:pt x="2660650" y="242570"/>
                    <a:pt x="2719070" y="212090"/>
                    <a:pt x="2759710" y="231140"/>
                  </a:cubicBezTo>
                  <a:cubicBezTo>
                    <a:pt x="2757170" y="208280"/>
                    <a:pt x="2777490" y="224790"/>
                    <a:pt x="2786380" y="215900"/>
                  </a:cubicBezTo>
                  <a:cubicBezTo>
                    <a:pt x="2783840" y="240030"/>
                    <a:pt x="2809240" y="212090"/>
                    <a:pt x="2820670" y="226060"/>
                  </a:cubicBezTo>
                  <a:lnTo>
                    <a:pt x="2815590" y="207010"/>
                  </a:lnTo>
                  <a:cubicBezTo>
                    <a:pt x="2840990" y="220980"/>
                    <a:pt x="2856230" y="171450"/>
                    <a:pt x="2871470" y="199390"/>
                  </a:cubicBezTo>
                  <a:cubicBezTo>
                    <a:pt x="2885440" y="207010"/>
                    <a:pt x="2866390" y="215900"/>
                    <a:pt x="2861310" y="219710"/>
                  </a:cubicBezTo>
                  <a:cubicBezTo>
                    <a:pt x="2880360" y="245110"/>
                    <a:pt x="2913380" y="199390"/>
                    <a:pt x="2928620" y="227330"/>
                  </a:cubicBezTo>
                  <a:cubicBezTo>
                    <a:pt x="2929890" y="218440"/>
                    <a:pt x="2924810" y="203200"/>
                    <a:pt x="2941320" y="194310"/>
                  </a:cubicBezTo>
                  <a:cubicBezTo>
                    <a:pt x="2955290" y="204470"/>
                    <a:pt x="2981960" y="217170"/>
                    <a:pt x="2979420" y="220980"/>
                  </a:cubicBezTo>
                  <a:cubicBezTo>
                    <a:pt x="2990850" y="215900"/>
                    <a:pt x="2993390" y="209550"/>
                    <a:pt x="3006090" y="217170"/>
                  </a:cubicBezTo>
                  <a:cubicBezTo>
                    <a:pt x="3004820" y="223520"/>
                    <a:pt x="2999740" y="223520"/>
                    <a:pt x="2995930" y="227330"/>
                  </a:cubicBezTo>
                  <a:cubicBezTo>
                    <a:pt x="3014980" y="233680"/>
                    <a:pt x="3031490" y="223520"/>
                    <a:pt x="3048000" y="214630"/>
                  </a:cubicBezTo>
                  <a:cubicBezTo>
                    <a:pt x="3058160" y="232410"/>
                    <a:pt x="3092450" y="223520"/>
                    <a:pt x="3115310" y="233680"/>
                  </a:cubicBezTo>
                  <a:cubicBezTo>
                    <a:pt x="3128010" y="212090"/>
                    <a:pt x="3150870" y="242570"/>
                    <a:pt x="3153410" y="214630"/>
                  </a:cubicBezTo>
                  <a:cubicBezTo>
                    <a:pt x="3153410" y="217170"/>
                    <a:pt x="3155950" y="220980"/>
                    <a:pt x="3157220" y="223520"/>
                  </a:cubicBezTo>
                  <a:cubicBezTo>
                    <a:pt x="3166110" y="215900"/>
                    <a:pt x="3172460" y="196850"/>
                    <a:pt x="3182620" y="195580"/>
                  </a:cubicBezTo>
                  <a:lnTo>
                    <a:pt x="3178810" y="214630"/>
                  </a:lnTo>
                  <a:cubicBezTo>
                    <a:pt x="3176270" y="236220"/>
                    <a:pt x="3204210" y="222250"/>
                    <a:pt x="3210560" y="228600"/>
                  </a:cubicBezTo>
                  <a:cubicBezTo>
                    <a:pt x="3204210" y="215900"/>
                    <a:pt x="3223260" y="229870"/>
                    <a:pt x="3224530" y="217170"/>
                  </a:cubicBezTo>
                  <a:lnTo>
                    <a:pt x="3237230" y="210820"/>
                  </a:lnTo>
                  <a:cubicBezTo>
                    <a:pt x="3257550" y="205740"/>
                    <a:pt x="3239770" y="201930"/>
                    <a:pt x="3263900" y="199390"/>
                  </a:cubicBezTo>
                  <a:cubicBezTo>
                    <a:pt x="3277870" y="198120"/>
                    <a:pt x="3268980" y="220980"/>
                    <a:pt x="3263900" y="218440"/>
                  </a:cubicBezTo>
                  <a:cubicBezTo>
                    <a:pt x="3275330" y="228600"/>
                    <a:pt x="3288030" y="222250"/>
                    <a:pt x="3299460" y="218440"/>
                  </a:cubicBezTo>
                  <a:cubicBezTo>
                    <a:pt x="3294380" y="218440"/>
                    <a:pt x="3293110" y="217170"/>
                    <a:pt x="3298190" y="213360"/>
                  </a:cubicBezTo>
                  <a:cubicBezTo>
                    <a:pt x="3298190" y="215900"/>
                    <a:pt x="3299460" y="217170"/>
                    <a:pt x="3300730" y="218440"/>
                  </a:cubicBezTo>
                  <a:cubicBezTo>
                    <a:pt x="3305810" y="217170"/>
                    <a:pt x="3309620" y="215900"/>
                    <a:pt x="3314700" y="215900"/>
                  </a:cubicBezTo>
                  <a:lnTo>
                    <a:pt x="3314700" y="217170"/>
                  </a:lnTo>
                  <a:cubicBezTo>
                    <a:pt x="3321050" y="215900"/>
                    <a:pt x="3327400" y="214630"/>
                    <a:pt x="3332480" y="213360"/>
                  </a:cubicBezTo>
                  <a:cubicBezTo>
                    <a:pt x="3336290" y="212090"/>
                    <a:pt x="3338830" y="210820"/>
                    <a:pt x="3341370" y="210820"/>
                  </a:cubicBezTo>
                  <a:cubicBezTo>
                    <a:pt x="3348990" y="209550"/>
                    <a:pt x="3351530" y="209550"/>
                    <a:pt x="3343910" y="213360"/>
                  </a:cubicBezTo>
                  <a:cubicBezTo>
                    <a:pt x="3342640" y="212090"/>
                    <a:pt x="3342640" y="210820"/>
                    <a:pt x="3341370" y="210820"/>
                  </a:cubicBezTo>
                  <a:cubicBezTo>
                    <a:pt x="3338830" y="210820"/>
                    <a:pt x="3336290" y="212090"/>
                    <a:pt x="3332480" y="213360"/>
                  </a:cubicBezTo>
                  <a:cubicBezTo>
                    <a:pt x="3327400" y="215900"/>
                    <a:pt x="3322320" y="220980"/>
                    <a:pt x="3318510" y="222250"/>
                  </a:cubicBezTo>
                  <a:cubicBezTo>
                    <a:pt x="3322320" y="222250"/>
                    <a:pt x="3326130" y="223520"/>
                    <a:pt x="3328670" y="226060"/>
                  </a:cubicBezTo>
                  <a:lnTo>
                    <a:pt x="3324860" y="240030"/>
                  </a:lnTo>
                  <a:cubicBezTo>
                    <a:pt x="3333750" y="241300"/>
                    <a:pt x="3356610" y="224790"/>
                    <a:pt x="3356610" y="218440"/>
                  </a:cubicBezTo>
                  <a:cubicBezTo>
                    <a:pt x="3389630" y="231140"/>
                    <a:pt x="3445510" y="220980"/>
                    <a:pt x="3468370" y="212090"/>
                  </a:cubicBezTo>
                  <a:cubicBezTo>
                    <a:pt x="3469640" y="210820"/>
                    <a:pt x="3472180" y="209550"/>
                    <a:pt x="3474720" y="209550"/>
                  </a:cubicBezTo>
                  <a:cubicBezTo>
                    <a:pt x="3473450" y="210820"/>
                    <a:pt x="3470910" y="210820"/>
                    <a:pt x="3468370" y="212090"/>
                  </a:cubicBezTo>
                  <a:cubicBezTo>
                    <a:pt x="3464560" y="215900"/>
                    <a:pt x="3463290" y="219710"/>
                    <a:pt x="3468370" y="214630"/>
                  </a:cubicBezTo>
                  <a:cubicBezTo>
                    <a:pt x="3479800" y="212090"/>
                    <a:pt x="3492500" y="199390"/>
                    <a:pt x="3493770" y="208280"/>
                  </a:cubicBezTo>
                  <a:cubicBezTo>
                    <a:pt x="3505200" y="201930"/>
                    <a:pt x="3503930" y="218440"/>
                    <a:pt x="3521710" y="219710"/>
                  </a:cubicBezTo>
                  <a:cubicBezTo>
                    <a:pt x="3521710" y="222250"/>
                    <a:pt x="3522980" y="212090"/>
                    <a:pt x="3521710" y="208280"/>
                  </a:cubicBezTo>
                  <a:cubicBezTo>
                    <a:pt x="3520440" y="208280"/>
                    <a:pt x="3520440" y="207010"/>
                    <a:pt x="3519170" y="207010"/>
                  </a:cubicBezTo>
                  <a:cubicBezTo>
                    <a:pt x="3520440" y="207010"/>
                    <a:pt x="3521710" y="207010"/>
                    <a:pt x="3521710" y="208280"/>
                  </a:cubicBezTo>
                  <a:cubicBezTo>
                    <a:pt x="3550920" y="227330"/>
                    <a:pt x="3586480" y="194310"/>
                    <a:pt x="3620770" y="207010"/>
                  </a:cubicBezTo>
                  <a:lnTo>
                    <a:pt x="3622040" y="207010"/>
                  </a:lnTo>
                  <a:lnTo>
                    <a:pt x="3620770" y="207010"/>
                  </a:lnTo>
                  <a:cubicBezTo>
                    <a:pt x="3618230" y="208280"/>
                    <a:pt x="3614420" y="215900"/>
                    <a:pt x="3610610" y="220980"/>
                  </a:cubicBezTo>
                  <a:cubicBezTo>
                    <a:pt x="3637280" y="213360"/>
                    <a:pt x="3662680" y="208280"/>
                    <a:pt x="3686810" y="190500"/>
                  </a:cubicBezTo>
                  <a:cubicBezTo>
                    <a:pt x="3684270" y="196850"/>
                    <a:pt x="3685540" y="203200"/>
                    <a:pt x="3679190" y="207010"/>
                  </a:cubicBezTo>
                  <a:cubicBezTo>
                    <a:pt x="3698240" y="207010"/>
                    <a:pt x="3719830" y="203200"/>
                    <a:pt x="3728720" y="189230"/>
                  </a:cubicBezTo>
                  <a:cubicBezTo>
                    <a:pt x="3716020" y="182880"/>
                    <a:pt x="3727450" y="196850"/>
                    <a:pt x="3719830" y="196850"/>
                  </a:cubicBezTo>
                  <a:cubicBezTo>
                    <a:pt x="3705860" y="184150"/>
                    <a:pt x="3729990" y="170180"/>
                    <a:pt x="3742690" y="173990"/>
                  </a:cubicBezTo>
                  <a:lnTo>
                    <a:pt x="3742690" y="176530"/>
                  </a:lnTo>
                  <a:cubicBezTo>
                    <a:pt x="3761740" y="176530"/>
                    <a:pt x="3761740" y="167640"/>
                    <a:pt x="3780790" y="167640"/>
                  </a:cubicBezTo>
                  <a:cubicBezTo>
                    <a:pt x="3792220" y="175260"/>
                    <a:pt x="3770630" y="171450"/>
                    <a:pt x="3775710" y="180340"/>
                  </a:cubicBezTo>
                  <a:cubicBezTo>
                    <a:pt x="3779520" y="203200"/>
                    <a:pt x="3817620" y="195580"/>
                    <a:pt x="3821430" y="198120"/>
                  </a:cubicBezTo>
                  <a:cubicBezTo>
                    <a:pt x="3826510" y="193040"/>
                    <a:pt x="3832860" y="189230"/>
                    <a:pt x="3831590" y="182880"/>
                  </a:cubicBezTo>
                  <a:cubicBezTo>
                    <a:pt x="3845560" y="176530"/>
                    <a:pt x="3837940" y="196850"/>
                    <a:pt x="3848100" y="195580"/>
                  </a:cubicBezTo>
                  <a:lnTo>
                    <a:pt x="3887470" y="152400"/>
                  </a:lnTo>
                  <a:cubicBezTo>
                    <a:pt x="3887470" y="151130"/>
                    <a:pt x="3888740" y="149860"/>
                    <a:pt x="3890010" y="149860"/>
                  </a:cubicBezTo>
                  <a:lnTo>
                    <a:pt x="3887470" y="152400"/>
                  </a:lnTo>
                  <a:cubicBezTo>
                    <a:pt x="3886200" y="158750"/>
                    <a:pt x="3900170" y="171450"/>
                    <a:pt x="3888740" y="180340"/>
                  </a:cubicBezTo>
                  <a:cubicBezTo>
                    <a:pt x="3919220" y="177800"/>
                    <a:pt x="3935730" y="149860"/>
                    <a:pt x="3954780" y="135890"/>
                  </a:cubicBezTo>
                  <a:cubicBezTo>
                    <a:pt x="3963670" y="139700"/>
                    <a:pt x="3992880" y="130810"/>
                    <a:pt x="4003040" y="129540"/>
                  </a:cubicBezTo>
                  <a:cubicBezTo>
                    <a:pt x="4008120" y="142240"/>
                    <a:pt x="3994150" y="128270"/>
                    <a:pt x="3991610" y="138430"/>
                  </a:cubicBezTo>
                  <a:lnTo>
                    <a:pt x="4006850" y="152400"/>
                  </a:lnTo>
                  <a:cubicBezTo>
                    <a:pt x="3986530" y="154940"/>
                    <a:pt x="4009390" y="173990"/>
                    <a:pt x="3997960" y="182880"/>
                  </a:cubicBezTo>
                  <a:cubicBezTo>
                    <a:pt x="4014470" y="175260"/>
                    <a:pt x="4052570" y="184150"/>
                    <a:pt x="4076700" y="187960"/>
                  </a:cubicBezTo>
                  <a:cubicBezTo>
                    <a:pt x="4060190" y="161290"/>
                    <a:pt x="4109720" y="175260"/>
                    <a:pt x="4108450" y="151130"/>
                  </a:cubicBezTo>
                  <a:cubicBezTo>
                    <a:pt x="4136390" y="147320"/>
                    <a:pt x="4122420" y="170180"/>
                    <a:pt x="4133850" y="175260"/>
                  </a:cubicBezTo>
                  <a:cubicBezTo>
                    <a:pt x="4163060" y="166370"/>
                    <a:pt x="4191000" y="172720"/>
                    <a:pt x="4217670" y="170180"/>
                  </a:cubicBezTo>
                  <a:cubicBezTo>
                    <a:pt x="4217670" y="170180"/>
                    <a:pt x="4217670" y="172720"/>
                    <a:pt x="4216400" y="175260"/>
                  </a:cubicBezTo>
                  <a:cubicBezTo>
                    <a:pt x="4240530" y="167640"/>
                    <a:pt x="4281170" y="175260"/>
                    <a:pt x="4305300" y="153670"/>
                  </a:cubicBezTo>
                  <a:cubicBezTo>
                    <a:pt x="4304030" y="158750"/>
                    <a:pt x="4306570" y="162560"/>
                    <a:pt x="4300220" y="166370"/>
                  </a:cubicBezTo>
                  <a:cubicBezTo>
                    <a:pt x="4326890" y="175260"/>
                    <a:pt x="4305300" y="135890"/>
                    <a:pt x="4335780" y="149860"/>
                  </a:cubicBezTo>
                  <a:lnTo>
                    <a:pt x="4328160" y="161290"/>
                  </a:lnTo>
                  <a:cubicBezTo>
                    <a:pt x="4347210" y="149860"/>
                    <a:pt x="4364990" y="171450"/>
                    <a:pt x="4386580" y="153670"/>
                  </a:cubicBezTo>
                  <a:cubicBezTo>
                    <a:pt x="4387850" y="160020"/>
                    <a:pt x="4382770" y="162560"/>
                    <a:pt x="4378960" y="165100"/>
                  </a:cubicBezTo>
                  <a:cubicBezTo>
                    <a:pt x="4399280" y="160020"/>
                    <a:pt x="4420870" y="162560"/>
                    <a:pt x="4437380" y="146050"/>
                  </a:cubicBezTo>
                  <a:cubicBezTo>
                    <a:pt x="4439920" y="153670"/>
                    <a:pt x="4437380" y="160020"/>
                    <a:pt x="4429760" y="165100"/>
                  </a:cubicBezTo>
                  <a:cubicBezTo>
                    <a:pt x="4448810" y="173990"/>
                    <a:pt x="4451350" y="143510"/>
                    <a:pt x="4469130" y="152400"/>
                  </a:cubicBezTo>
                  <a:cubicBezTo>
                    <a:pt x="4474210" y="153670"/>
                    <a:pt x="4484370" y="163830"/>
                    <a:pt x="4480560" y="163830"/>
                  </a:cubicBezTo>
                  <a:cubicBezTo>
                    <a:pt x="4489450" y="153670"/>
                    <a:pt x="4516120" y="153670"/>
                    <a:pt x="4526280" y="149860"/>
                  </a:cubicBezTo>
                  <a:cubicBezTo>
                    <a:pt x="4528820" y="157480"/>
                    <a:pt x="4536440" y="160020"/>
                    <a:pt x="4546600" y="167640"/>
                  </a:cubicBezTo>
                  <a:cubicBezTo>
                    <a:pt x="4632960" y="167640"/>
                    <a:pt x="4721860" y="170180"/>
                    <a:pt x="4808220" y="157480"/>
                  </a:cubicBezTo>
                  <a:cubicBezTo>
                    <a:pt x="4819650" y="156210"/>
                    <a:pt x="4832350" y="153670"/>
                    <a:pt x="4843780" y="151130"/>
                  </a:cubicBezTo>
                  <a:cubicBezTo>
                    <a:pt x="4860290" y="175260"/>
                    <a:pt x="4820920" y="166370"/>
                    <a:pt x="4831080" y="181610"/>
                  </a:cubicBezTo>
                  <a:cubicBezTo>
                    <a:pt x="4829810" y="161290"/>
                    <a:pt x="4847590" y="175260"/>
                    <a:pt x="4876800" y="168910"/>
                  </a:cubicBezTo>
                  <a:lnTo>
                    <a:pt x="4878070" y="171450"/>
                  </a:lnTo>
                  <a:cubicBezTo>
                    <a:pt x="4890770" y="167640"/>
                    <a:pt x="4898390" y="180340"/>
                    <a:pt x="4911090" y="173990"/>
                  </a:cubicBezTo>
                  <a:lnTo>
                    <a:pt x="4911090" y="168910"/>
                  </a:lnTo>
                  <a:cubicBezTo>
                    <a:pt x="4925060" y="156210"/>
                    <a:pt x="4942840" y="195580"/>
                    <a:pt x="4950460" y="168910"/>
                  </a:cubicBezTo>
                  <a:lnTo>
                    <a:pt x="4961890" y="182880"/>
                  </a:lnTo>
                  <a:cubicBezTo>
                    <a:pt x="4975860" y="160020"/>
                    <a:pt x="4984750" y="190500"/>
                    <a:pt x="5002530" y="170180"/>
                  </a:cubicBezTo>
                  <a:lnTo>
                    <a:pt x="4999990" y="173990"/>
                  </a:lnTo>
                  <a:cubicBezTo>
                    <a:pt x="5024120" y="184150"/>
                    <a:pt x="5049520" y="148590"/>
                    <a:pt x="5058410" y="167640"/>
                  </a:cubicBezTo>
                  <a:cubicBezTo>
                    <a:pt x="5078730" y="163830"/>
                    <a:pt x="5101590" y="160020"/>
                    <a:pt x="5105400" y="140970"/>
                  </a:cubicBezTo>
                  <a:cubicBezTo>
                    <a:pt x="5110480" y="147320"/>
                    <a:pt x="5106670" y="158750"/>
                    <a:pt x="5104130" y="165100"/>
                  </a:cubicBezTo>
                  <a:cubicBezTo>
                    <a:pt x="5180330" y="156210"/>
                    <a:pt x="5264150" y="160020"/>
                    <a:pt x="5331460" y="135890"/>
                  </a:cubicBezTo>
                  <a:cubicBezTo>
                    <a:pt x="5335270" y="139700"/>
                    <a:pt x="5330190" y="142240"/>
                    <a:pt x="5328920" y="147320"/>
                  </a:cubicBezTo>
                  <a:cubicBezTo>
                    <a:pt x="5370830" y="125730"/>
                    <a:pt x="5415280" y="170180"/>
                    <a:pt x="5445760" y="129540"/>
                  </a:cubicBezTo>
                  <a:lnTo>
                    <a:pt x="5457190" y="113030"/>
                  </a:lnTo>
                  <a:cubicBezTo>
                    <a:pt x="5467350" y="119380"/>
                    <a:pt x="5466080" y="132080"/>
                    <a:pt x="5473700" y="137160"/>
                  </a:cubicBezTo>
                  <a:cubicBezTo>
                    <a:pt x="5481320" y="125730"/>
                    <a:pt x="5511800" y="134620"/>
                    <a:pt x="5516880" y="119380"/>
                  </a:cubicBezTo>
                  <a:cubicBezTo>
                    <a:pt x="5521960" y="125730"/>
                    <a:pt x="5515610" y="128270"/>
                    <a:pt x="5515610" y="133350"/>
                  </a:cubicBezTo>
                  <a:cubicBezTo>
                    <a:pt x="5534660" y="137160"/>
                    <a:pt x="5557520" y="111760"/>
                    <a:pt x="5575300" y="116840"/>
                  </a:cubicBezTo>
                  <a:lnTo>
                    <a:pt x="5568950" y="124460"/>
                  </a:lnTo>
                  <a:cubicBezTo>
                    <a:pt x="5665470" y="153670"/>
                    <a:pt x="5788660" y="176530"/>
                    <a:pt x="5868670" y="138430"/>
                  </a:cubicBezTo>
                  <a:cubicBezTo>
                    <a:pt x="5890260" y="132080"/>
                    <a:pt x="5878830" y="160020"/>
                    <a:pt x="5887720" y="158750"/>
                  </a:cubicBezTo>
                  <a:cubicBezTo>
                    <a:pt x="5969000" y="128270"/>
                    <a:pt x="6066790" y="176530"/>
                    <a:pt x="6141720" y="128270"/>
                  </a:cubicBezTo>
                  <a:cubicBezTo>
                    <a:pt x="6200140" y="115570"/>
                    <a:pt x="6217920" y="62230"/>
                    <a:pt x="6217920" y="62230"/>
                  </a:cubicBezTo>
                  <a:cubicBezTo>
                    <a:pt x="6079490" y="83820"/>
                    <a:pt x="5955030" y="60960"/>
                    <a:pt x="5815330" y="33020"/>
                  </a:cubicBezTo>
                  <a:close/>
                </a:path>
              </a:pathLst>
            </a:custGeom>
            <a:solidFill>
              <a:srgbClr val="EED039"/>
            </a:solidFill>
          </p:spPr>
        </p:sp>
      </p:grpSp>
      <p:sp>
        <p:nvSpPr>
          <p:cNvPr id="7" name="TextBox 7"/>
          <p:cNvSpPr txBox="1"/>
          <p:nvPr/>
        </p:nvSpPr>
        <p:spPr>
          <a:xfrm>
            <a:off x="2293122" y="971550"/>
            <a:ext cx="12856636" cy="117094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LİSANS PROGRAMLARI İÇİN GEREKLİ PUANIN HESAPLANMASI ve TYT NİN ETKİSİ</a:t>
            </a:r>
          </a:p>
        </p:txBody>
      </p:sp>
      <p:sp>
        <p:nvSpPr>
          <p:cNvPr id="8" name="TextBox 8"/>
          <p:cNvSpPr txBox="1"/>
          <p:nvPr/>
        </p:nvSpPr>
        <p:spPr>
          <a:xfrm>
            <a:off x="2889752" y="7584891"/>
            <a:ext cx="14107269" cy="5708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Lisans Tercihi İçin Kullanılacak Tüm Puan Türlerinde TYT Etkisi %40’dır</a:t>
            </a:r>
            <a:r>
              <a:rPr lang="en-US" sz="3399">
                <a:solidFill>
                  <a:srgbClr val="000000"/>
                </a:solidFill>
                <a:latin typeface="Times Neue Roman"/>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711</Words>
  <Application>Microsoft Office PowerPoint</Application>
  <PresentationFormat>Özel</PresentationFormat>
  <Paragraphs>104</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Arimo Bold</vt:lpstr>
      <vt:lpstr>Arimo</vt:lpstr>
      <vt:lpstr>Times Neue Roman Bold</vt:lpstr>
      <vt:lpstr>Calibri</vt:lpstr>
      <vt:lpstr>Times Neue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YKS BİLGİLENDİRME SUNUMU</dc:title>
  <dc:creator>hasibe bolat</dc:creator>
  <cp:lastModifiedBy>ww</cp:lastModifiedBy>
  <cp:revision>5</cp:revision>
  <dcterms:created xsi:type="dcterms:W3CDTF">2006-08-16T00:00:00Z</dcterms:created>
  <dcterms:modified xsi:type="dcterms:W3CDTF">2021-09-28T06:40:45Z</dcterms:modified>
  <dc:identifier>DAEKqITN9_8</dc:identifier>
</cp:coreProperties>
</file>